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3"/>
  </p:sldMasterIdLst>
  <p:notesMasterIdLst>
    <p:notesMasterId r:id="rId37"/>
  </p:notesMasterIdLst>
  <p:sldIdLst>
    <p:sldId id="256" r:id="rId4"/>
    <p:sldId id="371" r:id="rId5"/>
    <p:sldId id="367" r:id="rId6"/>
    <p:sldId id="368"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64" r:id="rId21"/>
    <p:sldId id="375" r:id="rId22"/>
    <p:sldId id="376" r:id="rId23"/>
    <p:sldId id="377" r:id="rId24"/>
    <p:sldId id="374" r:id="rId25"/>
    <p:sldId id="276" r:id="rId26"/>
    <p:sldId id="307" r:id="rId27"/>
    <p:sldId id="373" r:id="rId28"/>
    <p:sldId id="414" r:id="rId29"/>
    <p:sldId id="415" r:id="rId30"/>
    <p:sldId id="365" r:id="rId31"/>
    <p:sldId id="358" r:id="rId32"/>
    <p:sldId id="359" r:id="rId33"/>
    <p:sldId id="360" r:id="rId34"/>
    <p:sldId id="361" r:id="rId35"/>
    <p:sldId id="362" r:id="rId36"/>
    <p:sldId id="363" r:id="rId38"/>
    <p:sldId id="372" r:id="rId39"/>
    <p:sldId id="366" r:id="rId40"/>
    <p:sldId id="369" r:id="rId41"/>
    <p:sldId id="370" r:id="rId42"/>
    <p:sldId id="342" r:id="rId43"/>
    <p:sldId id="343" r:id="rId44"/>
    <p:sldId id="275" r:id="rId45"/>
    <p:sldId id="339" r:id="rId46"/>
    <p:sldId id="340" r:id="rId47"/>
    <p:sldId id="341" r:id="rId48"/>
    <p:sldId id="344" r:id="rId49"/>
    <p:sldId id="440" r:id="rId50"/>
    <p:sldId id="441" r:id="rId51"/>
    <p:sldId id="442" r:id="rId52"/>
    <p:sldId id="258" r:id="rId53"/>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4FF757E-9EF7-4C2B-A29B-655620CEAF95}">
          <p14:sldIdLst>
            <p14:sldId id="256"/>
          </p14:sldIdLst>
        </p14:section>
        <p14:section name="A. Array" id="{10C2B864-B1EC-4BCB-B400-55D6F903D615}">
          <p14:sldIdLst>
            <p14:sldId id="371"/>
          </p14:sldIdLst>
        </p14:section>
        <p14:section name="B. Eezie and pie" id="{5161911F-CE03-4027-9C2A-525C921E5892}">
          <p14:sldIdLst>
            <p14:sldId id="367"/>
            <p14:sldId id="368"/>
          </p14:sldIdLst>
        </p14:section>
        <p14:section name="C. Forest" id="{AC8D61C3-84EB-4921-9725-8B8BA0576031}">
          <p14:sldIdLst>
            <p14:sldId id="345"/>
            <p14:sldId id="346"/>
            <p14:sldId id="347"/>
            <p14:sldId id="348"/>
            <p14:sldId id="349"/>
            <p14:sldId id="350"/>
            <p14:sldId id="351"/>
            <p14:sldId id="352"/>
            <p14:sldId id="353"/>
            <p14:sldId id="354"/>
            <p14:sldId id="355"/>
            <p14:sldId id="356"/>
            <p14:sldId id="357"/>
          </p14:sldIdLst>
        </p14:section>
        <p14:section name="D. Fourier and Theory for the Universe" id="{4C1C35F6-253E-43E9-AAFF-266EB228783E}">
          <p14:sldIdLst>
            <p14:sldId id="364"/>
            <p14:sldId id="375"/>
            <p14:sldId id="376"/>
            <p14:sldId id="377"/>
          </p14:sldIdLst>
        </p14:section>
        <p14:section name="E. From AtCoder" id="{8DFFB507-DC73-443B-B642-B028B9707F13}">
          <p14:sldIdLst>
            <p14:sldId id="374"/>
            <p14:sldId id="276"/>
            <p14:sldId id="307"/>
          </p14:sldIdLst>
        </p14:section>
        <p14:section name="F. Hash" id="{86C8EA99-8EFF-494D-B2CB-9A15C2EA6057}">
          <p14:sldIdLst>
            <p14:sldId id="373"/>
            <p14:sldId id="414"/>
            <p14:sldId id="415"/>
          </p14:sldIdLst>
        </p14:section>
        <p14:section name="G. Icon Design" id="{EC5AF6EE-EE0C-4899-B4F6-E3102B2A4047}">
          <p14:sldIdLst>
            <p14:sldId id="365"/>
          </p14:sldIdLst>
        </p14:section>
        <p14:section name="H. Jumping Steps" id="{ED5612CB-97CD-4D72-8B5B-DB3AEAC39C8E}">
          <p14:sldIdLst>
            <p14:sldId id="358"/>
            <p14:sldId id="359"/>
            <p14:sldId id="360"/>
            <p14:sldId id="361"/>
            <p14:sldId id="362"/>
            <p14:sldId id="363"/>
          </p14:sldIdLst>
        </p14:section>
        <p14:section name="I. Line" id="{5B8C3495-709F-432D-8B37-100159F0B19A}">
          <p14:sldIdLst>
            <p14:sldId id="372"/>
          </p14:sldIdLst>
        </p14:section>
        <p14:section name="J. Number Game" id="{FB5E2FD1-CF54-4F4E-ABB3-5971DA317AE1}">
          <p14:sldIdLst>
            <p14:sldId id="366"/>
          </p14:sldIdLst>
        </p14:section>
        <p14:section name="K. SolarPea and Inversion" id="{2C30FC10-C3DC-414F-8FBB-AD28489B9DAF}">
          <p14:sldIdLst>
            <p14:sldId id="369"/>
            <p14:sldId id="370"/>
            <p14:sldId id="342"/>
            <p14:sldId id="343"/>
          </p14:sldIdLst>
        </p14:section>
        <p14:section name="L. Striking String Problem" id="{1C5E5E28-4B38-4D28-94FD-4A14B26CFD70}">
          <p14:sldIdLst>
            <p14:sldId id="275"/>
            <p14:sldId id="339"/>
            <p14:sldId id="340"/>
            <p14:sldId id="341"/>
            <p14:sldId id="344"/>
          </p14:sldIdLst>
        </p14:section>
        <p14:section name="M. Z-game on grid" id="{b4b6f9dd-ed0a-443c-9247-06cf7c3d8761}">
          <p14:sldIdLst>
            <p14:sldId id="440"/>
            <p14:sldId id="441"/>
            <p14:sldId id="442"/>
          </p14:sldIdLst>
        </p14:section>
        <p14:section name="end" id="{C1A3A5F9-C432-4DB4-9865-CAE7DAFADBA0}">
          <p14:sldIdLst>
            <p14:sldId id="25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50"/>
    <a:srgbClr val="00B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4"/>
  </p:normalViewPr>
  <p:slideViewPr>
    <p:cSldViewPr snapToGrid="0" snapToObjects="1">
      <p:cViewPr varScale="1">
        <p:scale>
          <a:sx n="62" d="100"/>
          <a:sy n="62" d="100"/>
        </p:scale>
        <p:origin x="804" y="1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1.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notesMaster" Target="notesMasters/notes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9DF4D-F729-4F4C-B978-095FD6F521E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3D5B9-3990-4A34-B810-0043570BE90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3D5B9-3990-4A34-B810-0043570BE90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3D5B9-3990-4A34-B810-0043570BE90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p:cNvPicPr>
            <a:picLocks noChangeAspect="1"/>
          </p:cNvPicPr>
          <p:nvPr userDrawn="1"/>
        </p:nvPicPr>
        <p:blipFill rotWithShape="1">
          <a:blip r:embed="rId4"/>
          <a:srcRect l="8168" r="39446" b="59654"/>
          <a:stretch>
            <a:fillRect/>
          </a:stretch>
        </p:blipFill>
        <p:spPr>
          <a:xfrm rot="10800000">
            <a:off x="0" y="0"/>
            <a:ext cx="12192000" cy="6858000"/>
          </a:xfrm>
          <a:prstGeom prst="rect">
            <a:avLst/>
          </a:prstGeom>
        </p:spPr>
      </p:pic>
      <p:pic>
        <p:nvPicPr>
          <p:cNvPr id="8" name="图片 7" descr="文本&#10;&#10;描述已自动生成"/>
          <p:cNvPicPr>
            <a:picLocks noChangeAspect="1"/>
          </p:cNvPicPr>
          <p:nvPr userDrawn="1"/>
        </p:nvPicPr>
        <p:blipFill>
          <a:blip r:embed="rId5"/>
          <a:stretch>
            <a:fillRect/>
          </a:stretch>
        </p:blipFill>
        <p:spPr>
          <a:xfrm>
            <a:off x="9711557" y="227965"/>
            <a:ext cx="2016784" cy="6702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p:cNvPicPr>
            <a:picLocks noChangeAspect="1"/>
          </p:cNvPicPr>
          <p:nvPr userDrawn="1"/>
        </p:nvPicPr>
        <p:blipFill rotWithShape="1">
          <a:blip r:embed="rId5"/>
          <a:srcRect l="8168" r="39446" b="59654"/>
          <a:stretch>
            <a:fillRect/>
          </a:stretch>
        </p:blipFill>
        <p:spPr>
          <a:xfrm rot="10800000">
            <a:off x="0" y="0"/>
            <a:ext cx="12192000" cy="6858000"/>
          </a:xfrm>
          <a:prstGeom prst="rect">
            <a:avLst/>
          </a:prstGeom>
        </p:spPr>
      </p:pic>
      <p:pic>
        <p:nvPicPr>
          <p:cNvPr id="8" name="图片 7" descr="文本&#10;&#10;描述已自动生成"/>
          <p:cNvPicPr>
            <a:picLocks noChangeAspect="1"/>
          </p:cNvPicPr>
          <p:nvPr userDrawn="1"/>
        </p:nvPicPr>
        <p:blipFill>
          <a:blip r:embed="rId6"/>
          <a:stretch>
            <a:fillRect/>
          </a:stretch>
        </p:blipFill>
        <p:spPr>
          <a:xfrm>
            <a:off x="9711557" y="227965"/>
            <a:ext cx="2016784" cy="67023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1.png"/><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2.png"/><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0.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1.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3.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形用户界面, 应用程序&#10;&#10;描述已自动生成"/>
          <p:cNvPicPr>
            <a:picLocks noChangeAspect="1"/>
          </p:cNvPicPr>
          <p:nvPr/>
        </p:nvPicPr>
        <p:blipFill rotWithShape="1">
          <a:blip r:embed="rId1"/>
          <a:srcRect l="29473" t="-230" r="24362" b="230"/>
          <a:stretch>
            <a:fillRect/>
          </a:stretch>
        </p:blipFill>
        <p:spPr>
          <a:xfrm>
            <a:off x="0" y="-22166"/>
            <a:ext cx="12192000" cy="6880406"/>
          </a:xfrm>
          <a:prstGeom prst="rect">
            <a:avLst/>
          </a:prstGeom>
        </p:spPr>
      </p:pic>
      <p:sp>
        <p:nvSpPr>
          <p:cNvPr id="7" name="副标题 2"/>
          <p:cNvSpPr txBox="1"/>
          <p:nvPr/>
        </p:nvSpPr>
        <p:spPr>
          <a:xfrm>
            <a:off x="740230" y="2339001"/>
            <a:ext cx="9144000" cy="195426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5500" b="0" i="0" kern="1200">
                <a:solidFill>
                  <a:schemeClr val="tx1"/>
                </a:solidFill>
                <a:latin typeface="HarmonyOS Sans SC Medium" pitchFamily="2" charset="-122"/>
                <a:ea typeface="HarmonyOS Sans SC Medium"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1" lang="en-US" altLang="zh-CN" dirty="0">
                <a:solidFill>
                  <a:schemeClr val="accent1"/>
                </a:solidFill>
              </a:rPr>
              <a:t>2022</a:t>
            </a:r>
            <a:r>
              <a:rPr kumimoji="1" lang="zh-CN" altLang="en-US" dirty="0">
                <a:solidFill>
                  <a:schemeClr val="accent1"/>
                </a:solidFill>
              </a:rPr>
              <a:t> 牛客</a:t>
            </a:r>
            <a:endParaRPr kumimoji="1" lang="en-US" altLang="zh-CN" dirty="0">
              <a:solidFill>
                <a:schemeClr val="accent1"/>
              </a:solidFill>
            </a:endParaRPr>
          </a:p>
          <a:p>
            <a:pPr algn="l"/>
            <a:r>
              <a:rPr lang="zh-CN" altLang="en-US" dirty="0"/>
              <a:t>暑期多校训练营</a:t>
            </a:r>
            <a:endParaRPr kumimoji="1" lang="zh-CN" altLang="en-US" dirty="0"/>
          </a:p>
        </p:txBody>
      </p:sp>
      <p:sp>
        <p:nvSpPr>
          <p:cNvPr id="9" name="副标题 2"/>
          <p:cNvSpPr txBox="1"/>
          <p:nvPr/>
        </p:nvSpPr>
        <p:spPr>
          <a:xfrm>
            <a:off x="740230" y="5204434"/>
            <a:ext cx="9144000" cy="70220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5500" b="0" i="0" kern="1200">
                <a:solidFill>
                  <a:schemeClr val="tx1"/>
                </a:solidFill>
                <a:latin typeface="HarmonyOS Sans SC Medium" pitchFamily="2" charset="-122"/>
                <a:ea typeface="HarmonyOS Sans SC Medium"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1" lang="zh-CN" altLang="en-US" sz="3200" b="0" i="0" dirty="0">
                <a:latin typeface="仿宋" panose="02010609060101010101" charset="-122"/>
                <a:ea typeface="仿宋" panose="02010609060101010101" charset="-122"/>
                <a:cs typeface="仿宋" panose="02010609060101010101" charset="-122"/>
              </a:rPr>
              <a:t>第六场 </a:t>
            </a:r>
            <a:r>
              <a:rPr kumimoji="1" lang="en-US" altLang="zh-CN" sz="3200" b="0" i="0" dirty="0">
                <a:latin typeface="仿宋" panose="02010609060101010101" charset="-122"/>
                <a:ea typeface="仿宋" panose="02010609060101010101" charset="-122"/>
                <a:cs typeface="仿宋" panose="02010609060101010101" charset="-122"/>
              </a:rPr>
              <a:t> </a:t>
            </a:r>
            <a:r>
              <a:rPr kumimoji="1" lang="zh-CN" altLang="en-US" sz="3200" b="0" i="0" dirty="0">
                <a:latin typeface="仿宋" panose="02010609060101010101" charset="-122"/>
                <a:ea typeface="仿宋" panose="02010609060101010101" charset="-122"/>
                <a:cs typeface="仿宋" panose="02010609060101010101" charset="-122"/>
              </a:rPr>
              <a:t>南京外国语学校</a:t>
            </a:r>
            <a:endParaRPr kumimoji="1" lang="zh-CN" altLang="en-US" sz="3200" b="0" i="0" dirty="0">
              <a:latin typeface="仿宋" panose="02010609060101010101" charset="-122"/>
              <a:ea typeface="仿宋" panose="02010609060101010101" charset="-122"/>
              <a:cs typeface="仿宋" panose="02010609060101010101" charset="-122"/>
            </a:endParaRPr>
          </a:p>
        </p:txBody>
      </p:sp>
      <p:pic>
        <p:nvPicPr>
          <p:cNvPr id="20" name="图片 19"/>
          <p:cNvPicPr>
            <a:picLocks noChangeAspect="1"/>
          </p:cNvPicPr>
          <p:nvPr/>
        </p:nvPicPr>
        <p:blipFill>
          <a:blip r:embed="rId2"/>
          <a:stretch>
            <a:fillRect/>
          </a:stretch>
        </p:blipFill>
        <p:spPr>
          <a:xfrm>
            <a:off x="740230" y="829037"/>
            <a:ext cx="3804557" cy="4256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200" y="7966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快速方法：集合幂级数</a:t>
            </a:r>
            <a:endParaRPr kumimoji="1" lang="zh-CN" altLang="en-US" sz="3500" dirty="0">
              <a:solidFill>
                <a:srgbClr val="00BF80"/>
              </a:solidFill>
              <a:ea typeface="HarmonyOS Sans SC Medium" pitchFamily="2" charset="-122"/>
            </a:endParaRPr>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mc:AlternateContent xmlns:mc="http://schemas.openxmlformats.org/markup-compatibility/2006">
        <mc:Choice xmlns:a14="http://schemas.microsoft.com/office/drawing/2010/main" Requires="a14">
          <p:sp>
            <p:nvSpPr>
              <p:cNvPr id="11" name="内容占位符 2"/>
              <p:cNvSpPr txBox="1"/>
              <p:nvPr/>
            </p:nvSpPr>
            <p:spPr>
              <a:xfrm>
                <a:off x="838200" y="1671516"/>
                <a:ext cx="10515600" cy="4707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chemeClr val="tx2"/>
                    </a:solidFill>
                    <a:ea typeface="HarmonyOS Sans SC"/>
                  </a:rPr>
                  <a:t>还有一种 </a:t>
                </a:r>
                <a14:m>
                  <m:oMath xmlns:m="http://schemas.openxmlformats.org/officeDocument/2006/math">
                    <m:r>
                      <m:rPr>
                        <m:sty m:val="p"/>
                      </m:rPr>
                      <a:rPr lang="en-US" altLang="zh-CN">
                        <a:solidFill>
                          <a:schemeClr val="tx2"/>
                        </a:solidFill>
                        <a:latin typeface="Cambria Math" panose="02040503050406030204" charset="0"/>
                        <a:cs typeface="Cambria Math" panose="02040503050406030204" charset="0"/>
                      </a:rPr>
                      <m:t>O</m:t>
                    </m:r>
                    <m:r>
                      <a:rPr lang="en-US" altLang="zh-CN">
                        <a:solidFill>
                          <a:schemeClr val="tx2"/>
                        </a:solidFill>
                        <a:latin typeface="Cambria Math" panose="02040503050406030204" charset="0"/>
                        <a:cs typeface="Cambria Math" panose="02040503050406030204" charset="0"/>
                      </a:rPr>
                      <m:t>(</m:t>
                    </m:r>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𝑛</m:t>
                        </m:r>
                      </m:e>
                      <m:sup>
                        <m:r>
                          <a:rPr lang="en-US" altLang="zh-CN" i="1">
                            <a:solidFill>
                              <a:schemeClr val="tx2"/>
                            </a:solidFill>
                            <a:latin typeface="Cambria Math" panose="02040503050406030204" charset="0"/>
                            <a:cs typeface="Cambria Math" panose="02040503050406030204" charset="0"/>
                          </a:rPr>
                          <m:t>2</m:t>
                        </m:r>
                      </m:sup>
                    </m:sSup>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2</m:t>
                        </m:r>
                      </m:e>
                      <m:sup>
                        <m:r>
                          <a:rPr lang="en-US" altLang="zh-CN" i="1">
                            <a:solidFill>
                              <a:schemeClr val="tx2"/>
                            </a:solidFill>
                            <a:latin typeface="Cambria Math" panose="02040503050406030204" charset="0"/>
                            <a:cs typeface="Cambria Math" panose="02040503050406030204" charset="0"/>
                          </a:rPr>
                          <m:t>𝑛</m:t>
                        </m:r>
                      </m:sup>
                    </m:sSup>
                    <m:r>
                      <a:rPr lang="en-US" altLang="zh-CN">
                        <a:solidFill>
                          <a:schemeClr val="tx2"/>
                        </a:solidFill>
                        <a:latin typeface="Cambria Math" panose="02040503050406030204" charset="0"/>
                        <a:cs typeface="Cambria Math" panose="02040503050406030204" charset="0"/>
                      </a:rPr>
                      <m:t>)</m:t>
                    </m:r>
                  </m:oMath>
                </a14:m>
                <a:r>
                  <a:rPr lang="zh-CN" altLang="en-US" dirty="0">
                    <a:solidFill>
                      <a:schemeClr val="tx2"/>
                    </a:solidFill>
                    <a:ea typeface="HarmonyOS Sans SC"/>
                  </a:rPr>
                  <a:t> 集合幂级数 </a:t>
                </a:r>
                <a14:m>
                  <m:oMath xmlns:m="http://schemas.openxmlformats.org/officeDocument/2006/math">
                    <m:r>
                      <m:rPr>
                        <m:sty m:val="p"/>
                      </m:rPr>
                      <a:rPr lang="en-US" altLang="zh-CN">
                        <a:solidFill>
                          <a:schemeClr val="tx2"/>
                        </a:solidFill>
                        <a:latin typeface="Cambria Math" panose="02040503050406030204" charset="0"/>
                        <a:cs typeface="Cambria Math" panose="02040503050406030204" charset="0"/>
                      </a:rPr>
                      <m:t>ln</m:t>
                    </m:r>
                  </m:oMath>
                </a14:m>
                <a:r>
                  <a:rPr lang="zh-CN" altLang="en-US" dirty="0">
                    <a:solidFill>
                      <a:schemeClr val="tx2"/>
                    </a:solidFill>
                    <a:ea typeface="HarmonyOS Sans SC"/>
                  </a:rPr>
                  <a:t> 做法足以通过此题，这里简要介绍（具体见 IOI 2015 国家集训队论文集吕凯凤《集合幂级数的性质与应用及其快速算法》），</a:t>
                </a:r>
                <a:r>
                  <a:rPr lang="en-US" altLang="zh-CN" strike="sngStrike" dirty="0">
                    <a:solidFill>
                      <a:schemeClr val="tx2"/>
                    </a:solidFill>
                    <a:latin typeface="思源黑体 CN Normal" charset="0"/>
                    <a:ea typeface="HarmonyOS Sans SC"/>
                  </a:rPr>
                  <a:t>ACM </a:t>
                </a:r>
                <a:r>
                  <a:rPr lang="zh-CN" altLang="en-US" strike="sngStrike" dirty="0">
                    <a:solidFill>
                      <a:schemeClr val="tx2"/>
                    </a:solidFill>
                    <a:latin typeface="思源黑体 CN Normal" charset="0"/>
                    <a:ea typeface="HarmonyOS Sans SC"/>
                  </a:rPr>
                  <a:t>赛制可以直接贴板子</a:t>
                </a:r>
                <a:r>
                  <a:rPr lang="zh-CN" altLang="en-US" dirty="0">
                    <a:solidFill>
                      <a:schemeClr val="tx2"/>
                    </a:solidFill>
                    <a:ea typeface="HarmonyOS Sans SC"/>
                  </a:rPr>
                  <a:t>。</a:t>
                </a:r>
                <a:endParaRPr lang="zh-CN" altLang="en-US" dirty="0">
                  <a:solidFill>
                    <a:schemeClr val="tx2"/>
                  </a:solidFill>
                  <a:ea typeface="HarmonyOS Sans SC"/>
                </a:endParaRPr>
              </a:p>
              <a:p>
                <a:endParaRPr lang="zh-CN" altLang="en-US" dirty="0">
                  <a:solidFill>
                    <a:schemeClr val="tx2"/>
                  </a:solidFill>
                  <a:ea typeface="HarmonyOS Sans SC"/>
                </a:endParaRPr>
              </a:p>
              <a:p>
                <a:endParaRPr lang="zh-CN" altLang="en-US" dirty="0">
                  <a:solidFill>
                    <a:schemeClr val="tx2"/>
                  </a:solidFill>
                  <a:ea typeface="HarmonyOS Sans SC"/>
                </a:endParaRPr>
              </a:p>
              <a:p>
                <a:pPr>
                  <a:lnSpc>
                    <a:spcPct val="110000"/>
                  </a:lnSpc>
                </a:pPr>
                <a:r>
                  <a:rPr lang="zh-CN" altLang="en-US" dirty="0">
                    <a:solidFill>
                      <a:schemeClr val="tx2"/>
                    </a:solidFill>
                    <a:ea typeface="HarmonyOS Sans SC"/>
                  </a:rPr>
                  <a:t>若将集合幂级数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𝑓</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oMath>
                </a14:m>
                <a:r>
                  <a:rPr lang="zh-CN" altLang="en-US" dirty="0">
                    <a:solidFill>
                      <a:schemeClr val="tx2"/>
                    </a:solidFill>
                    <a:ea typeface="HarmonyOS Sans SC"/>
                  </a:rPr>
                  <a:t> 的乘法定义为子集卷积，则根据一些生成函数常识可知 </a:t>
                </a:r>
                <a14:m>
                  <m:oMath xmlns:m="http://schemas.openxmlformats.org/officeDocument/2006/math">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𝑒</m:t>
                        </m:r>
                      </m:e>
                      <m:sup>
                        <m:r>
                          <a:rPr lang="en-US" altLang="zh-CN" i="1">
                            <a:solidFill>
                              <a:schemeClr val="tx2"/>
                            </a:solidFill>
                            <a:latin typeface="Cambria Math" panose="02040503050406030204" charset="0"/>
                            <a:cs typeface="Cambria Math" panose="02040503050406030204" charset="0"/>
                          </a:rPr>
                          <m:t>𝑓</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sup>
                    </m:sSup>
                  </m:oMath>
                </a14:m>
                <a:r>
                  <a:rPr lang="zh-CN" altLang="en-US" dirty="0">
                    <a:solidFill>
                      <a:schemeClr val="tx2"/>
                    </a:solidFill>
                    <a:ea typeface="HarmonyOS Sans SC"/>
                  </a:rPr>
                  <a:t> 应该对应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𝑆</m:t>
                    </m:r>
                  </m:oMath>
                </a14:m>
                <a:r>
                  <a:rPr lang="zh-CN" altLang="en-US" dirty="0">
                    <a:solidFill>
                      <a:schemeClr val="tx2"/>
                    </a:solidFill>
                    <a:ea typeface="HarmonyOS Sans SC"/>
                  </a:rPr>
                  <a:t> 的导出子图（点集内部每条边任取）方案数的集合幂级数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𝑔</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1</m:t>
                    </m:r>
                  </m:oMath>
                </a14:m>
                <a:r>
                  <a:rPr lang="zh-CN" altLang="en-US" dirty="0">
                    <a:solidFill>
                      <a:schemeClr val="tx2"/>
                    </a:solidFill>
                    <a:ea typeface="HarmonyOS Sans SC"/>
                  </a:rPr>
                  <a:t>，当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 = </m:t>
                    </m:r>
                    <m:r>
                      <a:rPr lang="en-US" altLang="zh-CN" i="1">
                        <a:solidFill>
                          <a:schemeClr val="tx2"/>
                        </a:solidFill>
                        <a:latin typeface="Cambria Math" panose="02040503050406030204" charset="0"/>
                        <a:cs typeface="Cambria Math" panose="02040503050406030204" charset="0"/>
                      </a:rPr>
                      <m:t>0</m:t>
                    </m:r>
                  </m:oMath>
                </a14:m>
                <a:r>
                  <a:rPr lang="zh-CN" altLang="en-US" dirty="0">
                    <a:solidFill>
                      <a:schemeClr val="tx2"/>
                    </a:solidFill>
                    <a:ea typeface="HarmonyOS Sans SC"/>
                  </a:rPr>
                  <a:t> 时特别令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𝑔</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 = </m:t>
                    </m:r>
                    <m:r>
                      <a:rPr lang="en-US" altLang="zh-CN" i="1">
                        <a:solidFill>
                          <a:schemeClr val="tx2"/>
                        </a:solidFill>
                        <a:latin typeface="Cambria Math" panose="02040503050406030204" charset="0"/>
                        <a:cs typeface="Cambria Math" panose="02040503050406030204" charset="0"/>
                      </a:rPr>
                      <m:t>0</m:t>
                    </m:r>
                  </m:oMath>
                </a14:m>
                <a:r>
                  <a:rPr lang="zh-CN" altLang="en-US" dirty="0">
                    <a:solidFill>
                      <a:schemeClr val="tx2"/>
                    </a:solidFill>
                    <a:ea typeface="HarmonyOS Sans SC"/>
                  </a:rPr>
                  <a:t>。那么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𝑓</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 = </m:t>
                    </m:r>
                    <m:func>
                      <m:funcPr>
                        <m:ctrlPr>
                          <a:rPr lang="en-US" altLang="zh-CN" i="1">
                            <a:solidFill>
                              <a:schemeClr val="tx2"/>
                            </a:solidFill>
                            <a:latin typeface="Cambria Math" panose="02040503050406030204" charset="0"/>
                            <a:cs typeface="Cambria Math" panose="02040503050406030204" charset="0"/>
                          </a:rPr>
                        </m:ctrlPr>
                      </m:funcPr>
                      <m:fName>
                        <m:r>
                          <m:rPr>
                            <m:sty m:val="p"/>
                          </m:rPr>
                          <a:rPr lang="en-US" altLang="zh-CN">
                            <a:solidFill>
                              <a:schemeClr val="tx2"/>
                            </a:solidFill>
                            <a:latin typeface="Cambria Math" panose="02040503050406030204" charset="0"/>
                            <a:cs typeface="Cambria Math" panose="02040503050406030204" charset="0"/>
                          </a:rPr>
                          <m:t>ln</m:t>
                        </m:r>
                      </m:fName>
                      <m:e>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1</m:t>
                        </m:r>
                        <m:r>
                          <a:rPr lang="en-US" altLang="zh-CN" i="1">
                            <a:solidFill>
                              <a:schemeClr val="tx2"/>
                            </a:solidFill>
                            <a:latin typeface="Cambria Math" panose="02040503050406030204" charset="0"/>
                            <a:cs typeface="Cambria Math" panose="02040503050406030204" charset="0"/>
                          </a:rPr>
                          <m:t> + </m:t>
                        </m:r>
                        <m:r>
                          <a:rPr lang="en-US" altLang="zh-CN" i="1">
                            <a:solidFill>
                              <a:schemeClr val="tx2"/>
                            </a:solidFill>
                            <a:latin typeface="Cambria Math" panose="02040503050406030204" charset="0"/>
                            <a:cs typeface="Cambria Math" panose="02040503050406030204" charset="0"/>
                          </a:rPr>
                          <m:t>𝑔</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e>
                    </m:func>
                  </m:oMath>
                </a14:m>
                <a:r>
                  <a:rPr lang="zh-CN" altLang="en-US" dirty="0">
                    <a:solidFill>
                      <a:schemeClr val="tx2"/>
                    </a:solidFill>
                    <a:ea typeface="HarmonyOS Sans SC"/>
                  </a:rPr>
                  <a:t>. </a:t>
                </a:r>
                <a:endParaRPr lang="zh-CN" altLang="en-US" dirty="0">
                  <a:solidFill>
                    <a:schemeClr val="tx2"/>
                  </a:solidFill>
                  <a:ea typeface="HarmonyOS Sans SC"/>
                </a:endParaRPr>
              </a:p>
            </p:txBody>
          </p:sp>
        </mc:Choice>
        <mc:Fallback>
          <p:sp>
            <p:nvSpPr>
              <p:cNvPr id="11" name="内容占位符 2"/>
              <p:cNvSpPr txBox="1">
                <a:spLocks noRot="1" noChangeAspect="1" noMove="1" noResize="1" noEditPoints="1" noAdjustHandles="1" noChangeArrowheads="1" noChangeShapeType="1" noTextEdit="1"/>
              </p:cNvSpPr>
              <p:nvPr/>
            </p:nvSpPr>
            <p:spPr>
              <a:xfrm>
                <a:off x="838200" y="1671516"/>
                <a:ext cx="10515600" cy="4707550"/>
              </a:xfrm>
              <a:prstGeom prst="rect">
                <a:avLst/>
              </a:prstGeom>
              <a:blipFill rotWithShape="1">
                <a:blip r:embed="rId4"/>
                <a:stretch>
                  <a:fillRect t="-4" b="10"/>
                </a:stretch>
              </a:blipFill>
            </p:spPr>
            <p:txBody>
              <a:bodyPr/>
              <a:lstStyle/>
              <a:p>
                <a:r>
                  <a:rPr lang="zh-CN" altLang="en-US">
                    <a:noFill/>
                  </a:rPr>
                  <a:t> </a:t>
                </a:r>
              </a:p>
            </p:txBody>
          </p:sp>
        </mc:Fallback>
      </mc:AlternateContent>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200" y="796925"/>
            <a:ext cx="10790555" cy="13258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将子集卷积拆 </a:t>
            </a:r>
            <a:r>
              <a:rPr kumimoji="1" lang="en-US" altLang="zh-CN" sz="2400" dirty="0" err="1">
                <a:solidFill>
                  <a:srgbClr val="00BF80"/>
                </a:solidFill>
                <a:latin typeface="HarmonyOS Sans SC"/>
                <a:ea typeface="HarmonyOS Sans SC Medium" pitchFamily="2" charset="-122"/>
              </a:rPr>
              <a:t>popcount</a:t>
            </a:r>
            <a:r>
              <a:rPr kumimoji="1" lang="en-US" altLang="zh-CN" sz="2400" dirty="0">
                <a:solidFill>
                  <a:srgbClr val="00BF80"/>
                </a:solidFill>
                <a:latin typeface="HarmonyOS Sans SC"/>
                <a:ea typeface="HarmonyOS Sans SC Medium" pitchFamily="2" charset="-122"/>
              </a:rPr>
              <a:t> </a:t>
            </a:r>
            <a:r>
              <a:rPr kumimoji="1" lang="zh-CN" altLang="en-US" sz="2400" dirty="0">
                <a:solidFill>
                  <a:srgbClr val="00BF80"/>
                </a:solidFill>
                <a:latin typeface="HarmonyOS Sans SC"/>
                <a:ea typeface="HarmonyOS Sans SC Medium" pitchFamily="2" charset="-122"/>
              </a:rPr>
              <a:t>转化为集合并卷积</a:t>
            </a:r>
            <a:endParaRPr kumimoji="1" lang="zh-CN" altLang="en-US" sz="3500" dirty="0">
              <a:solidFill>
                <a:srgbClr val="00BF80"/>
              </a:solidFill>
              <a:ea typeface="HarmonyOS Sans SC Medium" pitchFamily="2" charset="-122"/>
            </a:endParaRPr>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mc:AlternateContent xmlns:mc="http://schemas.openxmlformats.org/markup-compatibility/2006">
        <mc:Choice xmlns:a14="http://schemas.microsoft.com/office/drawing/2010/main" Requires="a14">
          <p:sp>
            <p:nvSpPr>
              <p:cNvPr id="11" name="内容占位符 2"/>
              <p:cNvSpPr txBox="1"/>
              <p:nvPr/>
            </p:nvSpPr>
            <p:spPr>
              <a:xfrm>
                <a:off x="838200" y="1671516"/>
                <a:ext cx="10515600" cy="4707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chemeClr val="tx2"/>
                    </a:solidFill>
                    <a:ea typeface="HarmonyOS Sans SC"/>
                  </a:rPr>
                  <a:t>令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𝑓</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oMath>
                </a14:m>
                <a:r>
                  <a:rPr lang="zh-CN" altLang="en-US" dirty="0">
                    <a:solidFill>
                      <a:schemeClr val="tx2"/>
                    </a:solidFill>
                    <a:ea typeface="HarmonyOS Sans SC"/>
                  </a:rPr>
                  <a:t> 的占位幂级数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𝐹</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𝑓</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𝑥</m:t>
                        </m:r>
                      </m:e>
                      <m:sup>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sup>
                    </m:sSup>
                  </m:oMath>
                </a14:m>
                <a:r>
                  <a:rPr lang="zh-CN" altLang="en-US" dirty="0">
                    <a:solidFill>
                      <a:schemeClr val="tx2"/>
                    </a:solidFill>
                    <a:ea typeface="HarmonyOS Sans SC"/>
                  </a:rPr>
                  <a:t>，</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𝑔</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oMath>
                </a14:m>
                <a:r>
                  <a:rPr lang="zh-CN" altLang="en-US" dirty="0">
                    <a:solidFill>
                      <a:schemeClr val="tx2"/>
                    </a:solidFill>
                    <a:ea typeface="HarmonyOS Sans SC"/>
                  </a:rPr>
                  <a:t> 的占位幂级数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𝐺</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𝑔</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𝑥</m:t>
                        </m:r>
                      </m:e>
                      <m:sup>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sup>
                    </m:sSup>
                  </m:oMath>
                </a14:m>
                <a:r>
                  <a:rPr lang="zh-CN" altLang="en-US" dirty="0">
                    <a:solidFill>
                      <a:schemeClr val="tx2"/>
                    </a:solidFill>
                    <a:ea typeface="HarmonyOS Sans SC"/>
                  </a:rPr>
                  <a:t>（占位幂级数可以视作 </a:t>
                </a:r>
                <a14:m>
                  <m:oMath xmlns:m="http://schemas.openxmlformats.org/officeDocument/2006/math">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2</m:t>
                        </m:r>
                      </m:e>
                      <m:sup>
                        <m:r>
                          <a:rPr lang="en-US" altLang="zh-CN" i="1">
                            <a:solidFill>
                              <a:schemeClr val="tx2"/>
                            </a:solidFill>
                            <a:latin typeface="Cambria Math" panose="02040503050406030204" charset="0"/>
                            <a:cs typeface="Cambria Math" panose="02040503050406030204" charset="0"/>
                          </a:rPr>
                          <m:t>𝑛</m:t>
                        </m:r>
                      </m:sup>
                    </m:sSup>
                  </m:oMath>
                </a14:m>
                <a:r>
                  <a:rPr lang="zh-CN" altLang="en-US" dirty="0">
                    <a:solidFill>
                      <a:schemeClr val="tx2"/>
                    </a:solidFill>
                    <a:ea typeface="HarmonyOS Sans SC"/>
                  </a:rPr>
                  <a:t> 个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𝑛</m:t>
                    </m:r>
                  </m:oMath>
                </a14:m>
                <a:r>
                  <a:rPr lang="zh-CN" altLang="en-US" dirty="0">
                    <a:solidFill>
                      <a:schemeClr val="tx2"/>
                    </a:solidFill>
                    <a:ea typeface="HarmonyOS Sans SC"/>
                  </a:rPr>
                  <a:t> 次多项式，每个多项式只在</a:t>
                </a:r>
                <a:r>
                  <a:rPr lang="en-US" altLang="zh-CN" dirty="0">
                    <a:solidFill>
                      <a:schemeClr val="tx2"/>
                    </a:solidFill>
                    <a:ea typeface="HarmonyOS Sans SC"/>
                  </a:rPr>
                  <a:t> </a:t>
                </a:r>
                <a:r>
                  <a:rPr lang="en-US" altLang="zh-CN" dirty="0" err="1">
                    <a:solidFill>
                      <a:schemeClr val="tx2"/>
                    </a:solidFill>
                    <a:ea typeface="HarmonyOS Sans SC"/>
                  </a:rPr>
                  <a:t>popcount</a:t>
                </a:r>
                <a:r>
                  <a:rPr lang="en-US" altLang="zh-CN" dirty="0">
                    <a:solidFill>
                      <a:schemeClr val="tx2"/>
                    </a:solidFill>
                    <a:ea typeface="HarmonyOS Sans SC"/>
                  </a:rPr>
                  <a:t> </a:t>
                </a:r>
                <a:r>
                  <a:rPr lang="zh-CN" altLang="en-US" dirty="0">
                    <a:solidFill>
                      <a:schemeClr val="tx2"/>
                    </a:solidFill>
                    <a:ea typeface="HarmonyOS Sans SC"/>
                  </a:rPr>
                  <a:t>这一项有系数）。</a:t>
                </a:r>
                <a:endParaRPr lang="zh-CN" altLang="en-US" dirty="0">
                  <a:solidFill>
                    <a:schemeClr val="tx2"/>
                  </a:solidFill>
                  <a:ea typeface="HarmonyOS Sans SC"/>
                </a:endParaRPr>
              </a:p>
              <a:p>
                <a:endParaRPr lang="zh-CN" altLang="en-US" dirty="0">
                  <a:solidFill>
                    <a:schemeClr val="tx2"/>
                  </a:solidFill>
                  <a:ea typeface="HarmonyOS Sans SC"/>
                </a:endParaRPr>
              </a:p>
              <a:p>
                <a:pPr>
                  <a:lnSpc>
                    <a:spcPct val="110000"/>
                  </a:lnSpc>
                </a:pPr>
                <a:r>
                  <a:rPr lang="zh-CN" altLang="en-US" dirty="0">
                    <a:solidFill>
                      <a:schemeClr val="tx2"/>
                    </a:solidFill>
                    <a:ea typeface="HarmonyOS Sans SC"/>
                  </a:rPr>
                  <a:t>这样，将外层集合之间的乘法由子集卷积放宽为集合并卷积将仍然不会影响占位多项式在 </a:t>
                </a:r>
                <a14:m>
                  <m:oMath xmlns:m="http://schemas.openxmlformats.org/officeDocument/2006/math">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𝑥</m:t>
                        </m:r>
                      </m:e>
                      <m:sup>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sup>
                    </m:sSup>
                  </m:oMath>
                </a14:m>
                <a:r>
                  <a:rPr lang="zh-CN" altLang="en-US" dirty="0">
                    <a:solidFill>
                      <a:schemeClr val="tx2"/>
                    </a:solidFill>
                    <a:ea typeface="HarmonyOS Sans SC"/>
                  </a:rPr>
                  <a:t> 这一项的系数，因为作集合并卷积时若两集合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 </m:t>
                    </m:r>
                    <m:r>
                      <a:rPr lang="en-US" altLang="zh-CN" i="1">
                        <a:solidFill>
                          <a:schemeClr val="tx2"/>
                        </a:solidFill>
                        <a:latin typeface="Cambria Math" panose="02040503050406030204" charset="0"/>
                        <a:cs typeface="Cambria Math" panose="02040503050406030204" charset="0"/>
                      </a:rPr>
                      <m:t>𝑇</m:t>
                    </m:r>
                  </m:oMath>
                </a14:m>
                <a:r>
                  <a:rPr lang="zh-CN" altLang="en-US" dirty="0">
                    <a:solidFill>
                      <a:schemeClr val="tx2"/>
                    </a:solidFill>
                    <a:ea typeface="HarmonyOS Sans SC"/>
                  </a:rPr>
                  <a:t> 有交则有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 + |</m:t>
                    </m:r>
                    <m:r>
                      <a:rPr lang="en-US" altLang="zh-CN" i="1">
                        <a:solidFill>
                          <a:schemeClr val="tx2"/>
                        </a:solidFill>
                        <a:latin typeface="Cambria Math" panose="02040503050406030204" charset="0"/>
                        <a:cs typeface="Cambria Math" panose="02040503050406030204" charset="0"/>
                      </a:rPr>
                      <m:t>𝑇</m:t>
                    </m:r>
                    <m:r>
                      <a:rPr lang="en-US" altLang="zh-CN" i="1">
                        <a:solidFill>
                          <a:schemeClr val="tx2"/>
                        </a:solidFill>
                        <a:latin typeface="Cambria Math" panose="02040503050406030204" charset="0"/>
                        <a:cs typeface="Cambria Math" panose="02040503050406030204" charset="0"/>
                      </a:rPr>
                      <m:t>| &gt; |</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𝑇</m:t>
                    </m:r>
                    <m:r>
                      <a:rPr lang="en-US" altLang="zh-CN" i="1">
                        <a:solidFill>
                          <a:schemeClr val="tx2"/>
                        </a:solidFill>
                        <a:latin typeface="Cambria Math" panose="02040503050406030204" charset="0"/>
                        <a:cs typeface="Cambria Math" panose="02040503050406030204" charset="0"/>
                      </a:rPr>
                      <m:t>|</m:t>
                    </m:r>
                  </m:oMath>
                </a14:m>
                <a:r>
                  <a:rPr lang="zh-CN" altLang="en-US" dirty="0">
                    <a:solidFill>
                      <a:schemeClr val="tx2"/>
                    </a:solidFill>
                    <a:ea typeface="HarmonyOS Sans SC"/>
                  </a:rPr>
                  <a:t>，只有两集合无交时才会正确贡献到 </a:t>
                </a:r>
                <a14:m>
                  <m:oMath xmlns:m="http://schemas.openxmlformats.org/officeDocument/2006/math">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𝑥</m:t>
                        </m:r>
                      </m:e>
                      <m:sup>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 ∪ </m:t>
                        </m:r>
                        <m:r>
                          <a:rPr lang="en-US" altLang="zh-CN" i="1">
                            <a:solidFill>
                              <a:schemeClr val="tx2"/>
                            </a:solidFill>
                            <a:latin typeface="Cambria Math" panose="02040503050406030204" charset="0"/>
                            <a:cs typeface="Cambria Math" panose="02040503050406030204" charset="0"/>
                          </a:rPr>
                          <m:t>𝑇</m:t>
                        </m:r>
                        <m:r>
                          <a:rPr lang="en-US" altLang="zh-CN" i="1">
                            <a:solidFill>
                              <a:schemeClr val="tx2"/>
                            </a:solidFill>
                            <a:latin typeface="Cambria Math" panose="02040503050406030204" charset="0"/>
                            <a:cs typeface="Cambria Math" panose="02040503050406030204" charset="0"/>
                          </a:rPr>
                          <m:t>|</m:t>
                        </m:r>
                      </m:sup>
                    </m:sSup>
                    <m:r>
                      <a:rPr lang="en-US" altLang="zh-CN" i="1">
                        <a:solidFill>
                          <a:schemeClr val="tx2"/>
                        </a:solidFill>
                        <a:latin typeface="Cambria Math" panose="02040503050406030204" charset="0"/>
                        <a:cs typeface="Cambria Math" panose="02040503050406030204" charset="0"/>
                      </a:rPr>
                      <m:t>=</m:t>
                    </m:r>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𝑥</m:t>
                        </m:r>
                      </m:e>
                      <m:sup>
                        <m:r>
                          <a:rPr lang="en-US" altLang="zh-CN" i="1">
                            <a:solidFill>
                              <a:schemeClr val="tx2"/>
                            </a:solidFill>
                            <a:latin typeface="Cambria Math" panose="02040503050406030204" charset="0"/>
                            <a:cs typeface="Cambria Math" panose="02040503050406030204" charset="0"/>
                          </a:rPr>
                          <m:t>𝑆</m:t>
                        </m:r>
                      </m:sup>
                    </m:sSup>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𝑥</m:t>
                        </m:r>
                      </m:e>
                      <m:sup>
                        <m:r>
                          <a:rPr lang="en-US" altLang="zh-CN" i="1">
                            <a:solidFill>
                              <a:schemeClr val="tx2"/>
                            </a:solidFill>
                            <a:latin typeface="Cambria Math" panose="02040503050406030204" charset="0"/>
                            <a:cs typeface="Cambria Math" panose="02040503050406030204" charset="0"/>
                          </a:rPr>
                          <m:t>𝑇</m:t>
                        </m:r>
                      </m:sup>
                    </m:sSup>
                  </m:oMath>
                </a14:m>
                <a:r>
                  <a:rPr lang="zh-CN" altLang="en-US" dirty="0">
                    <a:solidFill>
                      <a:schemeClr val="tx2"/>
                    </a:solidFill>
                    <a:ea typeface="HarmonyOS Sans SC"/>
                  </a:rPr>
                  <a:t>。</a:t>
                </a:r>
                <a:endParaRPr lang="zh-CN" altLang="en-US" dirty="0">
                  <a:solidFill>
                    <a:schemeClr val="tx2"/>
                  </a:solidFill>
                  <a:ea typeface="HarmonyOS Sans SC"/>
                </a:endParaRPr>
              </a:p>
            </p:txBody>
          </p:sp>
        </mc:Choice>
        <mc:Fallback>
          <p:sp>
            <p:nvSpPr>
              <p:cNvPr id="11" name="内容占位符 2"/>
              <p:cNvSpPr txBox="1">
                <a:spLocks noRot="1" noChangeAspect="1" noMove="1" noResize="1" noEditPoints="1" noAdjustHandles="1" noChangeArrowheads="1" noChangeShapeType="1" noTextEdit="1"/>
              </p:cNvSpPr>
              <p:nvPr/>
            </p:nvSpPr>
            <p:spPr>
              <a:xfrm>
                <a:off x="838200" y="1671516"/>
                <a:ext cx="10515600" cy="4707550"/>
              </a:xfrm>
              <a:prstGeom prst="rect">
                <a:avLst/>
              </a:prstGeom>
              <a:blipFill rotWithShape="1">
                <a:blip r:embed="rId4"/>
                <a:stretch>
                  <a:fillRect t="-4" b="10"/>
                </a:stretch>
              </a:blipFill>
            </p:spPr>
            <p:txBody>
              <a:bodyPr/>
              <a:lstStyle/>
              <a:p>
                <a:r>
                  <a:rPr lang="zh-CN" altLang="en-US">
                    <a:noFill/>
                  </a:rPr>
                  <a:t> </a:t>
                </a:r>
              </a:p>
            </p:txBody>
          </p:sp>
        </mc:Fallback>
      </mc:AlternateContent>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199" y="796638"/>
            <a:ext cx="1059693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将集合并卷积 </a:t>
            </a:r>
            <a:r>
              <a:rPr kumimoji="1" lang="en-US" altLang="zh-CN" sz="2400" dirty="0">
                <a:solidFill>
                  <a:srgbClr val="00BF80"/>
                </a:solidFill>
                <a:latin typeface="HarmonyOS Sans SC"/>
                <a:ea typeface="HarmonyOS Sans SC Medium" pitchFamily="2" charset="-122"/>
              </a:rPr>
              <a:t>FMT </a:t>
            </a:r>
            <a:r>
              <a:rPr kumimoji="1" lang="zh-CN" altLang="en-US" sz="2400" dirty="0">
                <a:solidFill>
                  <a:srgbClr val="00BF80"/>
                </a:solidFill>
                <a:latin typeface="HarmonyOS Sans SC"/>
                <a:ea typeface="HarmonyOS Sans SC Medium" pitchFamily="2" charset="-122"/>
              </a:rPr>
              <a:t>转化为点积</a:t>
            </a:r>
            <a:endParaRPr kumimoji="1" lang="zh-CN" altLang="en-US" sz="3500" dirty="0">
              <a:solidFill>
                <a:srgbClr val="00BF80"/>
              </a:solidFill>
              <a:ea typeface="HarmonyOS Sans SC Medium" pitchFamily="2" charset="-122"/>
            </a:endParaRPr>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mc:AlternateContent xmlns:mc="http://schemas.openxmlformats.org/markup-compatibility/2006">
        <mc:Choice xmlns:a14="http://schemas.microsoft.com/office/drawing/2010/main" Requires="a14">
          <p:sp>
            <p:nvSpPr>
              <p:cNvPr id="11" name="内容占位符 2"/>
              <p:cNvSpPr txBox="1"/>
              <p:nvPr/>
            </p:nvSpPr>
            <p:spPr>
              <a:xfrm>
                <a:off x="838200" y="1671516"/>
                <a:ext cx="10515600" cy="4707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solidFill>
                      <a:schemeClr val="tx2"/>
                    </a:solidFill>
                    <a:ea typeface="HarmonyOS Sans SC"/>
                  </a:rPr>
                  <a:t>对上一页</a:t>
                </a:r>
                <a:r>
                  <a:rPr lang="en-US" altLang="zh-CN" sz="2400" dirty="0">
                    <a:solidFill>
                      <a:schemeClr val="tx2"/>
                    </a:solidFill>
                    <a:ea typeface="HarmonyOS Sans SC"/>
                  </a:rPr>
                  <a:t> PPT </a:t>
                </a:r>
                <a:r>
                  <a:rPr lang="zh-CN" altLang="en-US" sz="2400" dirty="0">
                    <a:solidFill>
                      <a:schemeClr val="tx2"/>
                    </a:solidFill>
                    <a:ea typeface="HarmonyOS Sans SC"/>
                  </a:rPr>
                  <a:t>的一个更通俗的解释是在子集卷积的时候维护</a:t>
                </a:r>
                <a:r>
                  <a:rPr lang="en-US" altLang="zh-CN" sz="2400" dirty="0">
                    <a:solidFill>
                      <a:schemeClr val="tx2"/>
                    </a:solidFill>
                    <a:ea typeface="HarmonyOS Sans SC"/>
                  </a:rPr>
                  <a:t> </a:t>
                </a:r>
                <a:r>
                  <a:rPr lang="en-US" altLang="zh-CN" sz="2400" dirty="0" err="1">
                    <a:solidFill>
                      <a:schemeClr val="tx2"/>
                    </a:solidFill>
                    <a:ea typeface="HarmonyOS Sans SC"/>
                  </a:rPr>
                  <a:t>popcount</a:t>
                </a:r>
                <a:r>
                  <a:rPr lang="en-US" altLang="zh-CN" sz="2400" dirty="0">
                    <a:solidFill>
                      <a:schemeClr val="tx2"/>
                    </a:solidFill>
                    <a:ea typeface="HarmonyOS Sans SC"/>
                  </a:rPr>
                  <a:t> </a:t>
                </a:r>
                <a:r>
                  <a:rPr lang="zh-CN" altLang="en-US" sz="2400" dirty="0">
                    <a:solidFill>
                      <a:schemeClr val="tx2"/>
                    </a:solidFill>
                    <a:ea typeface="HarmonyOS Sans SC"/>
                  </a:rPr>
                  <a:t>之和，以确保</a:t>
                </a:r>
                <a:r>
                  <a:rPr lang="en-US" altLang="zh-CN" sz="2400" dirty="0">
                    <a:solidFill>
                      <a:schemeClr val="tx2"/>
                    </a:solidFill>
                    <a:ea typeface="HarmonyOS Sans SC"/>
                  </a:rPr>
                  <a:t>“</a:t>
                </a:r>
                <a:r>
                  <a:rPr lang="zh-CN" altLang="en-US" sz="2400" dirty="0">
                    <a:solidFill>
                      <a:schemeClr val="tx2"/>
                    </a:solidFill>
                    <a:ea typeface="HarmonyOS Sans SC"/>
                  </a:rPr>
                  <a:t>两个集合的并是某个集合，但这两个集合有交</a:t>
                </a:r>
                <a:r>
                  <a:rPr lang="en-US" altLang="zh-CN" sz="2400" dirty="0">
                    <a:solidFill>
                      <a:schemeClr val="tx2"/>
                    </a:solidFill>
                    <a:ea typeface="HarmonyOS Sans SC"/>
                  </a:rPr>
                  <a:t>”</a:t>
                </a:r>
                <a:r>
                  <a:rPr lang="zh-CN" altLang="en-US" sz="2400" dirty="0">
                    <a:solidFill>
                      <a:schemeClr val="tx2"/>
                    </a:solidFill>
                    <a:ea typeface="HarmonyOS Sans SC"/>
                  </a:rPr>
                  <a:t>的这种情况会被</a:t>
                </a:r>
                <a:r>
                  <a:rPr lang="en-US" altLang="zh-CN" sz="2400" dirty="0">
                    <a:solidFill>
                      <a:schemeClr val="tx2"/>
                    </a:solidFill>
                    <a:ea typeface="HarmonyOS Sans SC"/>
                  </a:rPr>
                  <a:t> </a:t>
                </a:r>
                <a:r>
                  <a:rPr lang="en-US" altLang="zh-CN" sz="2400" dirty="0" err="1">
                    <a:solidFill>
                      <a:schemeClr val="tx2"/>
                    </a:solidFill>
                    <a:ea typeface="HarmonyOS Sans SC"/>
                  </a:rPr>
                  <a:t>popcount</a:t>
                </a:r>
                <a:r>
                  <a:rPr lang="en-US" altLang="zh-CN" sz="2400" dirty="0">
                    <a:solidFill>
                      <a:schemeClr val="tx2"/>
                    </a:solidFill>
                    <a:ea typeface="HarmonyOS Sans SC"/>
                  </a:rPr>
                  <a:t> </a:t>
                </a:r>
                <a:r>
                  <a:rPr lang="zh-CN" altLang="en-US" sz="2400" dirty="0">
                    <a:solidFill>
                      <a:schemeClr val="tx2"/>
                    </a:solidFill>
                    <a:ea typeface="HarmonyOS Sans SC"/>
                  </a:rPr>
                  <a:t>检查到不符合要求，从而最终没有算入答案之中。这样，就通过在外层添加了一个</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𝑂</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𝑛</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r>
                  <a:rPr lang="zh-CN" altLang="en-US" sz="2400" dirty="0">
                    <a:solidFill>
                      <a:schemeClr val="tx2"/>
                    </a:solidFill>
                    <a:ea typeface="HarmonyOS Sans SC"/>
                  </a:rPr>
                  <a:t>的复杂度的情形下将子集卷积的问题转化成了集合并卷积的问题。</a:t>
                </a:r>
                <a:endParaRPr lang="zh-CN" altLang="en-US" sz="2400" dirty="0">
                  <a:solidFill>
                    <a:schemeClr val="tx2"/>
                  </a:solidFill>
                  <a:ea typeface="HarmonyOS Sans SC"/>
                </a:endParaRPr>
              </a:p>
              <a:p>
                <a:pPr>
                  <a:lnSpc>
                    <a:spcPct val="110000"/>
                  </a:lnSpc>
                </a:pPr>
                <a:r>
                  <a:rPr lang="zh-CN" altLang="en-US" sz="2400" dirty="0">
                    <a:solidFill>
                      <a:schemeClr val="tx2"/>
                    </a:solidFill>
                    <a:ea typeface="HarmonyOS Sans SC"/>
                  </a:rPr>
                  <a:t>但是用多项式的语言来描述更有利于之后要进行的</a:t>
                </a:r>
                <a:r>
                  <a:rPr lang="en-US" altLang="zh-CN" sz="2400" dirty="0">
                    <a:solidFill>
                      <a:schemeClr val="tx2"/>
                    </a:solidFill>
                    <a:ea typeface="HarmonyOS Sans SC"/>
                  </a:rPr>
                  <a:t> </a:t>
                </a:r>
                <a14:m>
                  <m:oMath xmlns:m="http://schemas.openxmlformats.org/officeDocument/2006/math">
                    <m:r>
                      <m:rPr>
                        <m:sty m:val="p"/>
                      </m:rPr>
                      <a:rPr lang="en-US" altLang="zh-CN" sz="2400">
                        <a:solidFill>
                          <a:schemeClr val="tx2"/>
                        </a:solidFill>
                        <a:latin typeface="Cambria Math" panose="02040503050406030204" charset="0"/>
                        <a:cs typeface="Cambria Math" panose="02040503050406030204" charset="0"/>
                      </a:rPr>
                      <m:t>ln</m:t>
                    </m:r>
                  </m:oMath>
                </a14:m>
                <a:r>
                  <a:rPr lang="en-US" altLang="zh-CN" sz="2400" dirty="0">
                    <a:solidFill>
                      <a:schemeClr val="tx2"/>
                    </a:solidFill>
                    <a:ea typeface="HarmonyOS Sans SC"/>
                  </a:rPr>
                  <a:t> </a:t>
                </a:r>
                <a:r>
                  <a:rPr lang="zh-CN" altLang="en-US" sz="2400" dirty="0">
                    <a:solidFill>
                      <a:schemeClr val="tx2"/>
                    </a:solidFill>
                    <a:ea typeface="HarmonyOS Sans SC"/>
                  </a:rPr>
                  <a:t>操作。</a:t>
                </a:r>
                <a:endParaRPr lang="zh-CN" altLang="en-US" sz="2400" dirty="0">
                  <a:solidFill>
                    <a:schemeClr val="tx2"/>
                  </a:solidFill>
                  <a:ea typeface="HarmonyOS Sans SC"/>
                </a:endParaRPr>
              </a:p>
              <a:p>
                <a:pPr>
                  <a:lnSpc>
                    <a:spcPct val="110000"/>
                  </a:lnSpc>
                </a:pPr>
                <a:r>
                  <a:rPr lang="zh-CN" altLang="en-US" sz="2400" dirty="0">
                    <a:solidFill>
                      <a:schemeClr val="tx2"/>
                    </a:solidFill>
                    <a:ea typeface="HarmonyOS Sans SC"/>
                  </a:rPr>
                  <a:t>集合并卷积可以进一步转化：将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𝑓</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zh-CN" altLang="en-US" sz="2400" dirty="0">
                    <a:solidFill>
                      <a:schemeClr val="tx2"/>
                    </a:solidFill>
                    <a:ea typeface="HarmonyOS Sans SC"/>
                  </a:rPr>
                  <a:t> 进行 FMT（快速莫比乌斯变换）之后将集合之间的乘法定义为点积，之后的乘法运算得到的结果是原集合幂级数集合并卷积乘法的答案 FMT 之后的值。</a:t>
                </a:r>
                <a:endParaRPr lang="zh-CN" altLang="en-US" sz="2400" dirty="0">
                  <a:solidFill>
                    <a:schemeClr val="tx2"/>
                  </a:solidFill>
                  <a:ea typeface="HarmonyOS Sans SC"/>
                </a:endParaRPr>
              </a:p>
            </p:txBody>
          </p:sp>
        </mc:Choice>
        <mc:Fallback>
          <p:sp>
            <p:nvSpPr>
              <p:cNvPr id="11" name="内容占位符 2"/>
              <p:cNvSpPr txBox="1">
                <a:spLocks noRot="1" noChangeAspect="1" noMove="1" noResize="1" noEditPoints="1" noAdjustHandles="1" noChangeArrowheads="1" noChangeShapeType="1" noTextEdit="1"/>
              </p:cNvSpPr>
              <p:nvPr/>
            </p:nvSpPr>
            <p:spPr>
              <a:xfrm>
                <a:off x="838200" y="1671516"/>
                <a:ext cx="10515600" cy="4707550"/>
              </a:xfrm>
              <a:prstGeom prst="rect">
                <a:avLst/>
              </a:prstGeom>
              <a:blipFill rotWithShape="1">
                <a:blip r:embed="rId4"/>
                <a:stretch>
                  <a:fillRect t="-4" r="-1232" b="10"/>
                </a:stretch>
              </a:blipFill>
            </p:spPr>
            <p:txBody>
              <a:bodyPr/>
              <a:lstStyle/>
              <a:p>
                <a:r>
                  <a:rPr lang="zh-CN" altLang="en-US">
                    <a:noFill/>
                  </a:rPr>
                  <a:t> </a:t>
                </a:r>
              </a:p>
            </p:txBody>
          </p:sp>
        </mc:Fallback>
      </mc:AlternateContent>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200" y="7966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示例伪代码</a:t>
            </a:r>
            <a:endParaRPr kumimoji="1" lang="zh-CN" altLang="en-US" sz="3500" dirty="0">
              <a:solidFill>
                <a:srgbClr val="00BF80"/>
              </a:solidFill>
              <a:ea typeface="HarmonyOS Sans SC Medium" pitchFamily="2" charset="-122"/>
            </a:endParaRPr>
          </a:p>
        </p:txBody>
      </p:sp>
      <p:sp>
        <p:nvSpPr>
          <p:cNvPr id="14" name="内容占位符 2"/>
          <p:cNvSpPr txBox="1"/>
          <p:nvPr/>
        </p:nvSpPr>
        <p:spPr>
          <a:xfrm>
            <a:off x="838200" y="1671515"/>
            <a:ext cx="10515600" cy="4389843"/>
          </a:xfrm>
          <a:prstGeom prst="rect">
            <a:avLst/>
          </a:prstGeom>
          <a:solidFill>
            <a:srgbClr val="333F50"/>
          </a:solidFill>
        </p:spPr>
        <p:txBody>
          <a:bodyPr numCol="2"/>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altLang="zh-CN" sz="1800" b="0" dirty="0">
                <a:solidFill>
                  <a:srgbClr val="6A9955"/>
                </a:solidFill>
                <a:effectLst/>
                <a:latin typeface="Consolas" panose="020B0609020204030204" pitchFamily="49" charset="0"/>
              </a:rPr>
              <a:t>/* </a:t>
            </a:r>
            <a:r>
              <a:rPr lang="zh-CN" altLang="en-US" sz="1800" b="0" dirty="0">
                <a:solidFill>
                  <a:srgbClr val="6A9955"/>
                </a:solidFill>
                <a:effectLst/>
                <a:latin typeface="Consolas" panose="020B0609020204030204" pitchFamily="49" charset="0"/>
              </a:rPr>
              <a:t>求 </a:t>
            </a:r>
            <a:r>
              <a:rPr lang="en-US" altLang="zh-CN" sz="1800" b="0" dirty="0">
                <a:solidFill>
                  <a:srgbClr val="6A9955"/>
                </a:solidFill>
                <a:effectLst/>
                <a:latin typeface="Consolas" panose="020B0609020204030204" pitchFamily="49" charset="0"/>
              </a:rPr>
              <a:t>c </a:t>
            </a:r>
            <a:r>
              <a:rPr lang="zh-CN" altLang="en-US" sz="1800" b="0" dirty="0">
                <a:solidFill>
                  <a:srgbClr val="6A9955"/>
                </a:solidFill>
                <a:effectLst/>
                <a:latin typeface="Consolas" panose="020B0609020204030204" pitchFamily="49" charset="0"/>
              </a:rPr>
              <a:t>是 </a:t>
            </a:r>
            <a:r>
              <a:rPr lang="en-US" altLang="zh-CN" sz="1800" b="0" dirty="0">
                <a:solidFill>
                  <a:srgbClr val="6A9955"/>
                </a:solidFill>
                <a:effectLst/>
                <a:latin typeface="Consolas" panose="020B0609020204030204" pitchFamily="49" charset="0"/>
              </a:rPr>
              <a:t>a </a:t>
            </a:r>
            <a:r>
              <a:rPr lang="zh-CN" altLang="en-US" sz="1800" b="0" dirty="0">
                <a:solidFill>
                  <a:srgbClr val="6A9955"/>
                </a:solidFill>
                <a:effectLst/>
                <a:latin typeface="Consolas" panose="020B0609020204030204" pitchFamily="49" charset="0"/>
              </a:rPr>
              <a:t>和 </a:t>
            </a:r>
            <a:r>
              <a:rPr lang="en-US" altLang="zh-CN" sz="1800" b="0" dirty="0">
                <a:solidFill>
                  <a:srgbClr val="6A9955"/>
                </a:solidFill>
                <a:effectLst/>
                <a:latin typeface="Consolas" panose="020B0609020204030204" pitchFamily="49" charset="0"/>
              </a:rPr>
              <a:t>b </a:t>
            </a:r>
            <a:r>
              <a:rPr lang="zh-CN" altLang="en-US" sz="1800" b="0" dirty="0">
                <a:solidFill>
                  <a:srgbClr val="6A9955"/>
                </a:solidFill>
                <a:effectLst/>
                <a:latin typeface="Consolas" panose="020B0609020204030204" pitchFamily="49" charset="0"/>
              </a:rPr>
              <a:t>的子集卷积*</a:t>
            </a:r>
            <a:r>
              <a:rPr lang="en-US" altLang="zh-CN" sz="1800" b="0" dirty="0">
                <a:solidFill>
                  <a:srgbClr val="6A9955"/>
                </a:solidFill>
                <a:effectLst/>
                <a:latin typeface="Consolas" panose="020B0609020204030204" pitchFamily="49" charset="0"/>
              </a:rPr>
              <a:t>/</a:t>
            </a:r>
            <a:endParaRPr lang="en-US" altLang="zh-CN" sz="1800" dirty="0">
              <a:solidFill>
                <a:srgbClr val="D4D4D4"/>
              </a:solidFill>
              <a:latin typeface="Consolas" panose="020B0609020204030204" pitchFamily="49" charset="0"/>
            </a:endParaRPr>
          </a:p>
          <a:p>
            <a:pPr marL="342900" indent="-34290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S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to</a:t>
            </a: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2</a:t>
            </a:r>
            <a:r>
              <a:rPr lang="en-US" altLang="zh-CN" sz="1800" b="0" dirty="0">
                <a:solidFill>
                  <a:srgbClr val="D4D4D4"/>
                </a:solidFill>
                <a:effectLst/>
                <a:latin typeface="Consolas" panose="020B0609020204030204" pitchFamily="49" charset="0"/>
              </a:rPr>
              <a:t>^n - </a:t>
            </a:r>
            <a:r>
              <a:rPr lang="en-US" altLang="zh-CN" sz="1800" b="0" dirty="0">
                <a:solidFill>
                  <a:srgbClr val="B5CEA8"/>
                </a:solidFill>
                <a:effectLst/>
                <a:latin typeface="Consolas" panose="020B0609020204030204" pitchFamily="49" charset="0"/>
              </a:rPr>
              <a:t>1</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9CDCFE"/>
                </a:solidFill>
                <a:effectLst/>
                <a:latin typeface="Consolas" panose="020B0609020204030204" pitchFamily="49" charset="0"/>
              </a:rPr>
              <a:t>A</a:t>
            </a:r>
            <a:r>
              <a:rPr lang="en-US" altLang="zh-CN" sz="1800" b="0" dirty="0">
                <a:solidFill>
                  <a:srgbClr val="D4D4D4"/>
                </a:solidFill>
                <a:effectLst/>
                <a:latin typeface="Consolas" panose="020B0609020204030204" pitchFamily="49" charset="0"/>
              </a:rPr>
              <a:t>[</a:t>
            </a:r>
            <a:r>
              <a:rPr lang="en-US" altLang="zh-CN" sz="1800" b="0" dirty="0" err="1">
                <a:solidFill>
                  <a:srgbClr val="DCDCAA"/>
                </a:solidFill>
                <a:effectLst/>
                <a:latin typeface="Consolas" panose="020B0609020204030204" pitchFamily="49" charset="0"/>
              </a:rPr>
              <a:t>popcount</a:t>
            </a:r>
            <a:r>
              <a:rPr lang="en-US" altLang="zh-CN" sz="1800" b="0" dirty="0">
                <a:solidFill>
                  <a:srgbClr val="D4D4D4"/>
                </a:solidFill>
                <a:effectLst/>
                <a:latin typeface="Consolas" panose="020B0609020204030204" pitchFamily="49" charset="0"/>
              </a:rPr>
              <a:t>(S)][S] &lt;- </a:t>
            </a:r>
            <a:r>
              <a:rPr lang="en-US" altLang="zh-CN" sz="1800" b="0" dirty="0">
                <a:solidFill>
                  <a:srgbClr val="9CDCFE"/>
                </a:solidFill>
                <a:effectLst/>
                <a:latin typeface="Consolas" panose="020B0609020204030204" pitchFamily="49" charset="0"/>
              </a:rPr>
              <a:t>a</a:t>
            </a:r>
            <a:r>
              <a:rPr lang="en-US" altLang="zh-CN" sz="1800" b="0" dirty="0">
                <a:solidFill>
                  <a:srgbClr val="D4D4D4"/>
                </a:solidFill>
                <a:effectLst/>
                <a:latin typeface="Consolas" panose="020B0609020204030204" pitchFamily="49" charset="0"/>
              </a:rPr>
              <a:t>[S]</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9CDCFE"/>
                </a:solidFill>
                <a:effectLst/>
                <a:latin typeface="Consolas" panose="020B0609020204030204" pitchFamily="49" charset="0"/>
              </a:rPr>
              <a:t>B</a:t>
            </a:r>
            <a:r>
              <a:rPr lang="en-US" altLang="zh-CN" sz="1800" b="0" dirty="0">
                <a:solidFill>
                  <a:srgbClr val="D4D4D4"/>
                </a:solidFill>
                <a:effectLst/>
                <a:latin typeface="Consolas" panose="020B0609020204030204" pitchFamily="49" charset="0"/>
              </a:rPr>
              <a:t>[</a:t>
            </a:r>
            <a:r>
              <a:rPr lang="en-US" altLang="zh-CN" sz="1800" b="0" dirty="0" err="1">
                <a:solidFill>
                  <a:srgbClr val="DCDCAA"/>
                </a:solidFill>
                <a:effectLst/>
                <a:latin typeface="Consolas" panose="020B0609020204030204" pitchFamily="49" charset="0"/>
              </a:rPr>
              <a:t>popcount</a:t>
            </a:r>
            <a:r>
              <a:rPr lang="en-US" altLang="zh-CN" sz="1800" b="0" dirty="0">
                <a:solidFill>
                  <a:srgbClr val="D4D4D4"/>
                </a:solidFill>
                <a:effectLst/>
                <a:latin typeface="Consolas" panose="020B0609020204030204" pitchFamily="49" charset="0"/>
              </a:rPr>
              <a:t>(S)][S] &lt;- </a:t>
            </a:r>
            <a:r>
              <a:rPr lang="en-US" altLang="zh-CN" sz="1800" b="0" dirty="0">
                <a:solidFill>
                  <a:srgbClr val="9CDCFE"/>
                </a:solidFill>
                <a:effectLst/>
                <a:latin typeface="Consolas" panose="020B0609020204030204" pitchFamily="49" charset="0"/>
              </a:rPr>
              <a:t>b</a:t>
            </a:r>
            <a:r>
              <a:rPr lang="en-US" altLang="zh-CN" sz="1800" b="0" dirty="0">
                <a:solidFill>
                  <a:srgbClr val="D4D4D4"/>
                </a:solidFill>
                <a:effectLst/>
                <a:latin typeface="Consolas" panose="020B0609020204030204" pitchFamily="49" charset="0"/>
              </a:rPr>
              <a:t>[S]</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to n</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FMT</a:t>
            </a:r>
            <a:r>
              <a:rPr lang="en-US" altLang="zh-CN" sz="1800" b="0" dirty="0">
                <a:solidFill>
                  <a:srgbClr val="D4D4D4"/>
                </a:solidFill>
                <a:effectLst/>
                <a:latin typeface="Consolas" panose="020B0609020204030204" pitchFamily="49" charset="0"/>
              </a:rPr>
              <a:t>(</a:t>
            </a:r>
            <a:r>
              <a:rPr lang="en-US" altLang="zh-CN" sz="1800" b="0" dirty="0">
                <a:solidFill>
                  <a:srgbClr val="9CDCFE"/>
                </a:solidFill>
                <a:effectLst/>
                <a:latin typeface="Consolas" panose="020B0609020204030204" pitchFamily="49" charset="0"/>
              </a:rPr>
              <a:t>A</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FMT</a:t>
            </a:r>
            <a:r>
              <a:rPr lang="en-US" altLang="zh-CN" sz="1800" b="0" dirty="0">
                <a:solidFill>
                  <a:srgbClr val="D4D4D4"/>
                </a:solidFill>
                <a:effectLst/>
                <a:latin typeface="Consolas" panose="020B0609020204030204" pitchFamily="49" charset="0"/>
              </a:rPr>
              <a:t>(</a:t>
            </a:r>
            <a:r>
              <a:rPr lang="en-US" altLang="zh-CN" sz="1800" b="0" dirty="0">
                <a:solidFill>
                  <a:srgbClr val="9CDCFE"/>
                </a:solidFill>
                <a:effectLst/>
                <a:latin typeface="Consolas" panose="020B0609020204030204" pitchFamily="49" charset="0"/>
              </a:rPr>
              <a:t>B</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C586C0"/>
              </a:solidFill>
              <a:effectLst/>
              <a:latin typeface="Consolas" panose="020B0609020204030204" pitchFamily="49" charset="0"/>
            </a:endParaRPr>
          </a:p>
          <a:p>
            <a:pPr marL="342900" indent="-34290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to n</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j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to n - </a:t>
            </a:r>
            <a:r>
              <a:rPr lang="en-US" altLang="zh-CN" sz="1800" b="0" dirty="0" err="1">
                <a:solidFill>
                  <a:srgbClr val="D4D4D4"/>
                </a:solidFill>
                <a:effectLst/>
                <a:latin typeface="Consolas" panose="020B0609020204030204" pitchFamily="49" charset="0"/>
              </a:rPr>
              <a:t>i</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S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to</a:t>
            </a: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2</a:t>
            </a:r>
            <a:r>
              <a:rPr lang="en-US" altLang="zh-CN" sz="1800" b="0" dirty="0">
                <a:solidFill>
                  <a:srgbClr val="D4D4D4"/>
                </a:solidFill>
                <a:effectLst/>
                <a:latin typeface="Consolas" panose="020B0609020204030204" pitchFamily="49" charset="0"/>
              </a:rPr>
              <a:t>^n - </a:t>
            </a:r>
            <a:r>
              <a:rPr lang="en-US" altLang="zh-CN" sz="1800" b="0" dirty="0">
                <a:solidFill>
                  <a:srgbClr val="B5CEA8"/>
                </a:solidFill>
                <a:effectLst/>
                <a:latin typeface="Consolas" panose="020B0609020204030204" pitchFamily="49" charset="0"/>
              </a:rPr>
              <a:t>1</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9CDCFE"/>
                </a:solidFill>
                <a:effectLst/>
                <a:latin typeface="Consolas" panose="020B0609020204030204" pitchFamily="49" charset="0"/>
              </a:rPr>
              <a:t>C</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 + j][S] += </a:t>
            </a:r>
            <a:r>
              <a:rPr lang="en-US" altLang="zh-CN" sz="1800" b="0" dirty="0">
                <a:solidFill>
                  <a:srgbClr val="9CDCFE"/>
                </a:solidFill>
                <a:effectLst/>
                <a:latin typeface="Consolas" panose="020B0609020204030204" pitchFamily="49" charset="0"/>
              </a:rPr>
              <a:t>A</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][S] * </a:t>
            </a:r>
            <a:r>
              <a:rPr lang="en-US" altLang="zh-CN" sz="1800" b="0" dirty="0">
                <a:solidFill>
                  <a:srgbClr val="9CDCFE"/>
                </a:solidFill>
                <a:effectLst/>
                <a:latin typeface="Consolas" panose="020B0609020204030204" pitchFamily="49" charset="0"/>
              </a:rPr>
              <a:t>B</a:t>
            </a:r>
            <a:r>
              <a:rPr lang="en-US" altLang="zh-CN" sz="1800" b="0" dirty="0">
                <a:solidFill>
                  <a:srgbClr val="D4D4D4"/>
                </a:solidFill>
                <a:effectLst/>
                <a:latin typeface="Consolas" panose="020B0609020204030204" pitchFamily="49" charset="0"/>
              </a:rPr>
              <a:t>[j][S]</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dirty="0">
                <a:solidFill>
                  <a:srgbClr val="C586C0"/>
                </a:solidFill>
                <a:latin typeface="Consolas" panose="020B0609020204030204" pitchFamily="49" charset="0"/>
              </a:rPr>
              <a:t>end</a:t>
            </a:r>
            <a:endParaRPr lang="en-US" altLang="zh-CN" sz="1800" dirty="0">
              <a:solidFill>
                <a:srgbClr val="C586C0"/>
              </a:solidFill>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dirty="0">
                <a:solidFill>
                  <a:srgbClr val="C586C0"/>
                </a:solidFill>
                <a:latin typeface="Consolas" panose="020B0609020204030204" pitchFamily="49" charset="0"/>
              </a:rPr>
              <a:t>end</a:t>
            </a:r>
            <a:endParaRPr lang="en-US" altLang="zh-CN" sz="1800" dirty="0">
              <a:solidFill>
                <a:srgbClr val="C586C0"/>
              </a:solidFill>
              <a:latin typeface="Consolas" panose="020B0609020204030204" pitchFamily="49" charset="0"/>
            </a:endParaRPr>
          </a:p>
          <a:p>
            <a:pPr marL="342900" indent="-34290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to n</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IFMT</a:t>
            </a:r>
            <a:r>
              <a:rPr lang="en-US" altLang="zh-CN" sz="1800" b="0" dirty="0">
                <a:solidFill>
                  <a:srgbClr val="D4D4D4"/>
                </a:solidFill>
                <a:effectLst/>
                <a:latin typeface="Consolas" panose="020B0609020204030204" pitchFamily="49" charset="0"/>
              </a:rPr>
              <a:t>(</a:t>
            </a:r>
            <a:r>
              <a:rPr lang="en-US" altLang="zh-CN" sz="1800" b="0" dirty="0">
                <a:solidFill>
                  <a:srgbClr val="9CDCFE"/>
                </a:solidFill>
                <a:effectLst/>
                <a:latin typeface="Consolas" panose="020B0609020204030204" pitchFamily="49" charset="0"/>
              </a:rPr>
              <a:t>C</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S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to</a:t>
            </a: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2</a:t>
            </a:r>
            <a:r>
              <a:rPr lang="en-US" altLang="zh-CN" sz="1800" b="0" dirty="0">
                <a:solidFill>
                  <a:srgbClr val="D4D4D4"/>
                </a:solidFill>
                <a:effectLst/>
                <a:latin typeface="Consolas" panose="020B0609020204030204" pitchFamily="49" charset="0"/>
              </a:rPr>
              <a:t>^n - </a:t>
            </a:r>
            <a:r>
              <a:rPr lang="en-US" altLang="zh-CN" sz="1800" b="0" dirty="0">
                <a:solidFill>
                  <a:srgbClr val="B5CEA8"/>
                </a:solidFill>
                <a:effectLst/>
                <a:latin typeface="Consolas" panose="020B0609020204030204" pitchFamily="49" charset="0"/>
              </a:rPr>
              <a:t>1</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9CDCFE"/>
                </a:solidFill>
                <a:effectLst/>
                <a:latin typeface="Consolas" panose="020B0609020204030204" pitchFamily="49" charset="0"/>
              </a:rPr>
              <a:t>c</a:t>
            </a:r>
            <a:r>
              <a:rPr lang="en-US" altLang="zh-CN" sz="1800" b="0" dirty="0">
                <a:solidFill>
                  <a:srgbClr val="D4D4D4"/>
                </a:solidFill>
                <a:effectLst/>
                <a:latin typeface="Consolas" panose="020B0609020204030204" pitchFamily="49" charset="0"/>
              </a:rPr>
              <a:t>[S] &lt;- </a:t>
            </a:r>
            <a:r>
              <a:rPr lang="en-US" altLang="zh-CN" sz="1800" b="0" dirty="0">
                <a:solidFill>
                  <a:srgbClr val="9CDCFE"/>
                </a:solidFill>
                <a:effectLst/>
                <a:latin typeface="Consolas" panose="020B0609020204030204" pitchFamily="49" charset="0"/>
              </a:rPr>
              <a:t>C</a:t>
            </a:r>
            <a:r>
              <a:rPr lang="en-US" altLang="zh-CN" sz="1800" b="0" dirty="0">
                <a:solidFill>
                  <a:srgbClr val="D4D4D4"/>
                </a:solidFill>
                <a:effectLst/>
                <a:latin typeface="Consolas" panose="020B0609020204030204" pitchFamily="49" charset="0"/>
              </a:rPr>
              <a:t>[</a:t>
            </a:r>
            <a:r>
              <a:rPr lang="en-US" altLang="zh-CN" sz="1800" b="0" dirty="0" err="1">
                <a:solidFill>
                  <a:srgbClr val="DCDCAA"/>
                </a:solidFill>
                <a:effectLst/>
                <a:latin typeface="Consolas" panose="020B0609020204030204" pitchFamily="49" charset="0"/>
              </a:rPr>
              <a:t>popcount</a:t>
            </a:r>
            <a:r>
              <a:rPr lang="en-US" altLang="zh-CN" sz="1800" b="0" dirty="0">
                <a:solidFill>
                  <a:srgbClr val="D4D4D4"/>
                </a:solidFill>
                <a:effectLst/>
                <a:latin typeface="Consolas" panose="020B0609020204030204" pitchFamily="49" charset="0"/>
              </a:rPr>
              <a:t>(S)][S]</a:t>
            </a:r>
            <a:endParaRPr lang="en-US" altLang="zh-CN" sz="1800" b="0" dirty="0">
              <a:solidFill>
                <a:srgbClr val="D4D4D4"/>
              </a:solidFill>
              <a:effectLst/>
              <a:latin typeface="Consolas" panose="020B0609020204030204" pitchFamily="49" charset="0"/>
            </a:endParaRPr>
          </a:p>
          <a:p>
            <a:pPr marL="342900" indent="-34290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endParaRPr lang="zh-CN" altLang="en-US" sz="1800" dirty="0"/>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199" y="796638"/>
            <a:ext cx="1059693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将原来的 </a:t>
            </a:r>
            <a:r>
              <a:rPr kumimoji="1" lang="en-US" altLang="zh-CN" sz="2400" dirty="0">
                <a:solidFill>
                  <a:srgbClr val="00BF80"/>
                </a:solidFill>
                <a:latin typeface="HarmonyOS Sans SC"/>
                <a:ea typeface="HarmonyOS Sans SC Medium" pitchFamily="2" charset="-122"/>
              </a:rPr>
              <a:t>ln </a:t>
            </a:r>
            <a:r>
              <a:rPr kumimoji="1" lang="zh-CN" altLang="en-US" sz="2400" dirty="0">
                <a:solidFill>
                  <a:srgbClr val="00BF80"/>
                </a:solidFill>
                <a:latin typeface="HarmonyOS Sans SC"/>
                <a:ea typeface="HarmonyOS Sans SC Medium" pitchFamily="2" charset="-122"/>
              </a:rPr>
              <a:t>问题转化为点积下的 </a:t>
            </a:r>
            <a:r>
              <a:rPr kumimoji="1" lang="en-US" altLang="zh-CN" sz="2400" dirty="0">
                <a:solidFill>
                  <a:srgbClr val="00BF80"/>
                </a:solidFill>
                <a:latin typeface="HarmonyOS Sans SC"/>
                <a:ea typeface="HarmonyOS Sans SC Medium" pitchFamily="2" charset="-122"/>
              </a:rPr>
              <a:t>ln</a:t>
            </a:r>
            <a:endParaRPr kumimoji="1" lang="zh-CN" altLang="en-US" sz="3500" dirty="0">
              <a:solidFill>
                <a:srgbClr val="00BF80"/>
              </a:solidFill>
              <a:ea typeface="HarmonyOS Sans SC Medium" pitchFamily="2" charset="-122"/>
            </a:endParaRPr>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mc:AlternateContent xmlns:mc="http://schemas.openxmlformats.org/markup-compatibility/2006">
        <mc:Choice xmlns:a14="http://schemas.microsoft.com/office/drawing/2010/main" Requires="a14">
          <p:sp>
            <p:nvSpPr>
              <p:cNvPr id="11" name="内容占位符 2"/>
              <p:cNvSpPr txBox="1"/>
              <p:nvPr/>
            </p:nvSpPr>
            <p:spPr>
              <a:xfrm>
                <a:off x="838200" y="1671516"/>
                <a:ext cx="10515600" cy="4707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solidFill>
                      <a:schemeClr val="tx2"/>
                    </a:solidFill>
                    <a:ea typeface="HarmonyOS Sans SC"/>
                  </a:rPr>
                  <a:t>也就是说，</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𝑓</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r>
                  <a:rPr lang="zh-CN" altLang="en-US" sz="2400" dirty="0">
                    <a:solidFill>
                      <a:schemeClr val="tx2"/>
                    </a:solidFill>
                    <a:ea typeface="HarmonyOS Sans SC"/>
                  </a:rPr>
                  <a:t>在子集卷积乘法意义下的</a:t>
                </a:r>
                <a:r>
                  <a:rPr lang="en-US" altLang="zh-CN" sz="2400" dirty="0">
                    <a:solidFill>
                      <a:schemeClr val="tx2"/>
                    </a:solidFill>
                    <a:ea typeface="HarmonyOS Sans SC"/>
                  </a:rPr>
                  <a:t> </a:t>
                </a:r>
                <a14:m>
                  <m:oMath xmlns:m="http://schemas.openxmlformats.org/officeDocument/2006/math">
                    <m:r>
                      <m:rPr>
                        <m:sty m:val="p"/>
                      </m:rPr>
                      <a:rPr lang="en-US" altLang="zh-CN" sz="2400">
                        <a:solidFill>
                          <a:schemeClr val="tx2"/>
                        </a:solidFill>
                        <a:latin typeface="Cambria Math" panose="02040503050406030204" charset="0"/>
                        <a:cs typeface="Cambria Math" panose="02040503050406030204" charset="0"/>
                      </a:rPr>
                      <m:t>ln</m:t>
                    </m:r>
                  </m:oMath>
                </a14:m>
                <a:r>
                  <a:rPr lang="zh-CN" altLang="en-US" sz="2400" dirty="0">
                    <a:solidFill>
                      <a:schemeClr val="tx2"/>
                    </a:solidFill>
                    <a:latin typeface="Cambria Math" panose="02040503050406030204" charset="0"/>
                    <a:ea typeface="HarmonyOS Sans SC"/>
                    <a:cs typeface="Cambria Math" panose="02040503050406030204" charset="0"/>
                  </a:rPr>
                  <a:t>，就是</a:t>
                </a:r>
                <a:r>
                  <a:rPr lang="en-US" altLang="zh-CN" sz="2400" dirty="0">
                    <a:solidFill>
                      <a:schemeClr val="tx2"/>
                    </a:solidFill>
                    <a:latin typeface="Cambria Math" panose="02040503050406030204" charset="0"/>
                    <a:ea typeface="HarmonyOS Sans SC"/>
                    <a:cs typeface="Cambria Math" panose="02040503050406030204" charset="0"/>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r>
                  <a:rPr lang="zh-CN" altLang="en-US" sz="2400" dirty="0">
                    <a:solidFill>
                      <a:schemeClr val="tx2"/>
                    </a:solidFill>
                    <a:ea typeface="HarmonyOS Sans SC"/>
                  </a:rPr>
                  <a:t>在集合并卷积乘法意义下的</a:t>
                </a:r>
                <a:r>
                  <a:rPr lang="en-US" altLang="zh-CN" sz="2400" dirty="0">
                    <a:solidFill>
                      <a:schemeClr val="tx2"/>
                    </a:solidFill>
                    <a:ea typeface="HarmonyOS Sans SC"/>
                  </a:rPr>
                  <a:t> </a:t>
                </a:r>
                <a14:m>
                  <m:oMath xmlns:m="http://schemas.openxmlformats.org/officeDocument/2006/math">
                    <m:r>
                      <m:rPr>
                        <m:sty m:val="p"/>
                      </m:rPr>
                      <a:rPr lang="en-US" altLang="zh-CN" sz="2400">
                        <a:solidFill>
                          <a:schemeClr val="tx2"/>
                        </a:solidFill>
                        <a:latin typeface="Cambria Math" panose="02040503050406030204" charset="0"/>
                        <a:cs typeface="Cambria Math" panose="02040503050406030204" charset="0"/>
                      </a:rPr>
                      <m:t>ln</m:t>
                    </m:r>
                  </m:oMath>
                </a14:m>
                <a:r>
                  <a:rPr lang="zh-CN" altLang="en-US" sz="2400" dirty="0">
                    <a:solidFill>
                      <a:schemeClr val="tx2"/>
                    </a:solidFill>
                    <a:latin typeface="Cambria Math" panose="02040503050406030204" charset="0"/>
                    <a:ea typeface="HarmonyOS Sans SC"/>
                    <a:cs typeface="Cambria Math" panose="02040503050406030204" charset="0"/>
                  </a:rPr>
                  <a:t>，也就是</a:t>
                </a:r>
                <a:r>
                  <a:rPr lang="en-US" altLang="zh-CN" sz="2400" dirty="0">
                    <a:solidFill>
                      <a:schemeClr val="tx2"/>
                    </a:solidFill>
                    <a:latin typeface="Cambria Math" panose="02040503050406030204" charset="0"/>
                    <a:ea typeface="HarmonyOS Sans SC"/>
                    <a:cs typeface="Cambria Math" panose="02040503050406030204" charset="0"/>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FMT </a:t>
                </a:r>
                <a:r>
                  <a:rPr lang="zh-CN" altLang="en-US" sz="2400" dirty="0">
                    <a:solidFill>
                      <a:schemeClr val="tx2"/>
                    </a:solidFill>
                    <a:ea typeface="HarmonyOS Sans SC"/>
                  </a:rPr>
                  <a:t>之后的结果在点积意义下的</a:t>
                </a:r>
                <a:r>
                  <a:rPr lang="en-US" altLang="zh-CN" sz="2400" dirty="0">
                    <a:solidFill>
                      <a:schemeClr val="tx2"/>
                    </a:solidFill>
                    <a:ea typeface="HarmonyOS Sans SC"/>
                  </a:rPr>
                  <a:t> </a:t>
                </a:r>
                <a14:m>
                  <m:oMath xmlns:m="http://schemas.openxmlformats.org/officeDocument/2006/math">
                    <m:r>
                      <m:rPr>
                        <m:sty m:val="p"/>
                      </m:rPr>
                      <a:rPr lang="en-US" altLang="zh-CN" sz="2400">
                        <a:solidFill>
                          <a:schemeClr val="tx2"/>
                        </a:solidFill>
                        <a:latin typeface="Cambria Math" panose="02040503050406030204" charset="0"/>
                        <a:cs typeface="Cambria Math" panose="02040503050406030204" charset="0"/>
                      </a:rPr>
                      <m:t>ln</m:t>
                    </m:r>
                  </m:oMath>
                </a14:m>
                <a:endParaRPr lang="zh-CN" altLang="en-US" sz="2400" dirty="0">
                  <a:solidFill>
                    <a:schemeClr val="tx2"/>
                  </a:solidFill>
                  <a:ea typeface="HarmonyOS Sans SC"/>
                </a:endParaRPr>
              </a:p>
              <a:p>
                <a:pPr>
                  <a:lnSpc>
                    <a:spcPct val="120000"/>
                  </a:lnSpc>
                </a:pPr>
                <a:endParaRPr lang="zh-CN" altLang="en-US" sz="2400" dirty="0">
                  <a:solidFill>
                    <a:schemeClr val="tx2"/>
                  </a:solidFill>
                  <a:ea typeface="HarmonyOS Sans SC"/>
                </a:endParaRPr>
              </a:p>
              <a:p>
                <a:pPr>
                  <a:lnSpc>
                    <a:spcPct val="120000"/>
                  </a:lnSpc>
                </a:pPr>
                <a:r>
                  <a:rPr lang="zh-CN" altLang="en-US" sz="2400" dirty="0">
                    <a:solidFill>
                      <a:schemeClr val="tx2"/>
                    </a:solidFill>
                    <a:ea typeface="HarmonyOS Sans SC"/>
                  </a:rPr>
                  <a:t>这样，先将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𝑓</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zh-CN" altLang="en-US" sz="2400" dirty="0">
                    <a:solidFill>
                      <a:schemeClr val="tx2"/>
                    </a:solidFill>
                    <a:ea typeface="HarmonyOS Sans SC"/>
                  </a:rPr>
                  <a:t> FMT 之后，就可以在</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r>
                  <a:rPr lang="zh-CN" altLang="en-US" sz="2400" dirty="0">
                    <a:solidFill>
                      <a:schemeClr val="tx2"/>
                    </a:solidFill>
                    <a:ea typeface="HarmonyOS Sans SC"/>
                  </a:rPr>
                  <a:t>上进行点积下的 </a:t>
                </a:r>
                <a14:m>
                  <m:oMath xmlns:m="http://schemas.openxmlformats.org/officeDocument/2006/math">
                    <m:r>
                      <m:rPr>
                        <m:sty m:val="p"/>
                      </m:rPr>
                      <a:rPr lang="en-US" altLang="zh-CN" sz="2400">
                        <a:solidFill>
                          <a:schemeClr val="tx2"/>
                        </a:solidFill>
                        <a:latin typeface="Cambria Math" panose="02040503050406030204" charset="0"/>
                        <a:cs typeface="Cambria Math" panose="02040503050406030204" charset="0"/>
                      </a:rPr>
                      <m:t>ln</m:t>
                    </m:r>
                  </m:oMath>
                </a14:m>
                <a:r>
                  <a:rPr lang="zh-CN" altLang="en-US" sz="2400" dirty="0">
                    <a:solidFill>
                      <a:schemeClr val="tx2"/>
                    </a:solidFill>
                    <a:ea typeface="HarmonyOS Sans SC"/>
                  </a:rPr>
                  <a:t>，从而得到答案占位幂级数 FMT 之后的占位幂级数，进行 IFMT 还原成答案的占位幂级数，从而得到答案。</a:t>
                </a:r>
                <a:endParaRPr lang="zh-CN" altLang="en-US" sz="2400" dirty="0">
                  <a:solidFill>
                    <a:schemeClr val="tx2"/>
                  </a:solidFill>
                  <a:ea typeface="HarmonyOS Sans SC"/>
                </a:endParaRPr>
              </a:p>
            </p:txBody>
          </p:sp>
        </mc:Choice>
        <mc:Fallback>
          <p:sp>
            <p:nvSpPr>
              <p:cNvPr id="11" name="内容占位符 2"/>
              <p:cNvSpPr txBox="1">
                <a:spLocks noRot="1" noChangeAspect="1" noMove="1" noResize="1" noEditPoints="1" noAdjustHandles="1" noChangeArrowheads="1" noChangeShapeType="1" noTextEdit="1"/>
              </p:cNvSpPr>
              <p:nvPr/>
            </p:nvSpPr>
            <p:spPr>
              <a:xfrm>
                <a:off x="838200" y="1671516"/>
                <a:ext cx="10515600" cy="4707550"/>
              </a:xfrm>
              <a:prstGeom prst="rect">
                <a:avLst/>
              </a:prstGeom>
              <a:blipFill rotWithShape="1">
                <a:blip r:embed="rId4"/>
                <a:stretch>
                  <a:fillRect t="-4" b="10"/>
                </a:stretch>
              </a:blipFill>
            </p:spPr>
            <p:txBody>
              <a:bodyPr/>
              <a:lstStyle/>
              <a:p>
                <a:r>
                  <a:rPr lang="zh-CN" altLang="en-US">
                    <a:noFill/>
                  </a:rPr>
                  <a:t> </a:t>
                </a:r>
              </a:p>
            </p:txBody>
          </p:sp>
        </mc:Fallback>
      </mc:AlternateContent>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200" y="7966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示例伪代码</a:t>
            </a:r>
            <a:endParaRPr kumimoji="1" lang="zh-CN" altLang="en-US" sz="3500" dirty="0">
              <a:solidFill>
                <a:srgbClr val="00BF80"/>
              </a:solidFill>
              <a:ea typeface="HarmonyOS Sans SC Medium" pitchFamily="2" charset="-122"/>
            </a:endParaRPr>
          </a:p>
        </p:txBody>
      </p:sp>
      <p:sp>
        <p:nvSpPr>
          <p:cNvPr id="14" name="内容占位符 2"/>
          <p:cNvSpPr txBox="1"/>
          <p:nvPr/>
        </p:nvSpPr>
        <p:spPr>
          <a:xfrm>
            <a:off x="838200" y="1671515"/>
            <a:ext cx="10515600" cy="4389843"/>
          </a:xfrm>
          <a:prstGeom prst="rect">
            <a:avLst/>
          </a:prstGeom>
          <a:solidFill>
            <a:srgbClr val="333F50"/>
          </a:solidFill>
        </p:spPr>
        <p:txBody>
          <a:bodyPr numCol="2"/>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altLang="zh-CN" sz="1800" b="0" dirty="0">
                <a:solidFill>
                  <a:srgbClr val="6A9955"/>
                </a:solidFill>
                <a:effectLst/>
                <a:latin typeface="Consolas" panose="020B0609020204030204" pitchFamily="49" charset="0"/>
              </a:rPr>
              <a:t>/* </a:t>
            </a:r>
            <a:r>
              <a:rPr lang="zh-CN" altLang="en-US" sz="1800" b="0" dirty="0">
                <a:solidFill>
                  <a:srgbClr val="6A9955"/>
                </a:solidFill>
                <a:effectLst/>
                <a:latin typeface="Consolas" panose="020B0609020204030204" pitchFamily="49" charset="0"/>
              </a:rPr>
              <a:t>求 </a:t>
            </a:r>
            <a:r>
              <a:rPr lang="en-US" altLang="zh-CN" sz="1800" b="0" dirty="0">
                <a:solidFill>
                  <a:srgbClr val="6A9955"/>
                </a:solidFill>
                <a:effectLst/>
                <a:latin typeface="Consolas" panose="020B0609020204030204" pitchFamily="49" charset="0"/>
              </a:rPr>
              <a:t>f = ln(1 + g)*/</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S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to</a:t>
            </a: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2</a:t>
            </a:r>
            <a:r>
              <a:rPr lang="en-US" altLang="zh-CN" sz="1800" b="0" dirty="0">
                <a:solidFill>
                  <a:srgbClr val="D4D4D4"/>
                </a:solidFill>
                <a:effectLst/>
                <a:latin typeface="Consolas" panose="020B0609020204030204" pitchFamily="49" charset="0"/>
              </a:rPr>
              <a:t>^n - </a:t>
            </a:r>
            <a:r>
              <a:rPr lang="en-US" altLang="zh-CN" sz="1800" b="0" dirty="0">
                <a:solidFill>
                  <a:srgbClr val="B5CEA8"/>
                </a:solidFill>
                <a:effectLst/>
                <a:latin typeface="Consolas" panose="020B0609020204030204" pitchFamily="49" charset="0"/>
              </a:rPr>
              <a:t>1</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9CDCFE"/>
                </a:solidFill>
                <a:effectLst/>
                <a:latin typeface="Consolas" panose="020B0609020204030204" pitchFamily="49" charset="0"/>
              </a:rPr>
              <a:t>G</a:t>
            </a:r>
            <a:r>
              <a:rPr lang="en-US" altLang="zh-CN" sz="1800" b="0" dirty="0">
                <a:solidFill>
                  <a:srgbClr val="D4D4D4"/>
                </a:solidFill>
                <a:effectLst/>
                <a:latin typeface="Consolas" panose="020B0609020204030204" pitchFamily="49" charset="0"/>
              </a:rPr>
              <a:t>[</a:t>
            </a:r>
            <a:r>
              <a:rPr lang="en-US" altLang="zh-CN" sz="1800" b="0" dirty="0" err="1">
                <a:solidFill>
                  <a:srgbClr val="DCDCAA"/>
                </a:solidFill>
                <a:effectLst/>
                <a:latin typeface="Consolas" panose="020B0609020204030204" pitchFamily="49" charset="0"/>
              </a:rPr>
              <a:t>popcount</a:t>
            </a:r>
            <a:r>
              <a:rPr lang="en-US" altLang="zh-CN" sz="1800" b="0" dirty="0">
                <a:solidFill>
                  <a:srgbClr val="D4D4D4"/>
                </a:solidFill>
                <a:effectLst/>
                <a:latin typeface="Consolas" panose="020B0609020204030204" pitchFamily="49" charset="0"/>
              </a:rPr>
              <a:t>(S)][S] = </a:t>
            </a:r>
            <a:r>
              <a:rPr lang="en-US" altLang="zh-CN" sz="1800" b="0" dirty="0">
                <a:solidFill>
                  <a:srgbClr val="9CDCFE"/>
                </a:solidFill>
                <a:effectLst/>
                <a:latin typeface="Consolas" panose="020B0609020204030204" pitchFamily="49" charset="0"/>
              </a:rPr>
              <a:t>g</a:t>
            </a:r>
            <a:r>
              <a:rPr lang="en-US" altLang="zh-CN" sz="1800" b="0" dirty="0">
                <a:solidFill>
                  <a:srgbClr val="D4D4D4"/>
                </a:solidFill>
                <a:effectLst/>
                <a:latin typeface="Consolas" panose="020B0609020204030204" pitchFamily="49" charset="0"/>
              </a:rPr>
              <a:t>[S]</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to n</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FMT</a:t>
            </a:r>
            <a:r>
              <a:rPr lang="en-US" altLang="zh-CN" sz="1800" b="0" dirty="0">
                <a:solidFill>
                  <a:srgbClr val="D4D4D4"/>
                </a:solidFill>
                <a:effectLst/>
                <a:latin typeface="Consolas" panose="020B0609020204030204" pitchFamily="49" charset="0"/>
              </a:rPr>
              <a:t>(</a:t>
            </a:r>
            <a:r>
              <a:rPr lang="en-US" altLang="zh-CN" sz="1800" b="0" dirty="0">
                <a:solidFill>
                  <a:srgbClr val="9CDCFE"/>
                </a:solidFill>
                <a:effectLst/>
                <a:latin typeface="Consolas" panose="020B0609020204030204" pitchFamily="49" charset="0"/>
              </a:rPr>
              <a:t>G</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S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to</a:t>
            </a: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2</a:t>
            </a:r>
            <a:r>
              <a:rPr lang="en-US" altLang="zh-CN" sz="1800" b="0" dirty="0">
                <a:solidFill>
                  <a:srgbClr val="D4D4D4"/>
                </a:solidFill>
                <a:effectLst/>
                <a:latin typeface="Consolas" panose="020B0609020204030204" pitchFamily="49" charset="0"/>
              </a:rPr>
              <a:t>^n - </a:t>
            </a:r>
            <a:r>
              <a:rPr lang="en-US" altLang="zh-CN" sz="1800" b="0" dirty="0">
                <a:solidFill>
                  <a:srgbClr val="B5CEA8"/>
                </a:solidFill>
                <a:effectLst/>
                <a:latin typeface="Consolas" panose="020B0609020204030204" pitchFamily="49" charset="0"/>
              </a:rPr>
              <a:t>1</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to n</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9CDCFE"/>
                </a:solidFill>
                <a:effectLst/>
                <a:latin typeface="Consolas" panose="020B0609020204030204" pitchFamily="49" charset="0"/>
              </a:rPr>
              <a:t>a</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 = </a:t>
            </a:r>
            <a:r>
              <a:rPr lang="en-US" altLang="zh-CN" sz="1800" b="0" dirty="0">
                <a:solidFill>
                  <a:srgbClr val="9CDCFE"/>
                </a:solidFill>
                <a:effectLst/>
                <a:latin typeface="Consolas" panose="020B0609020204030204" pitchFamily="49" charset="0"/>
              </a:rPr>
              <a:t>G</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][S]</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b = </a:t>
            </a:r>
            <a:r>
              <a:rPr lang="en-US" altLang="zh-CN" sz="1800" b="0" dirty="0">
                <a:solidFill>
                  <a:srgbClr val="DCDCAA"/>
                </a:solidFill>
                <a:effectLst/>
                <a:latin typeface="Consolas" panose="020B0609020204030204" pitchFamily="49" charset="0"/>
              </a:rPr>
              <a:t>ln</a:t>
            </a:r>
            <a:r>
              <a:rPr lang="en-US" altLang="zh-CN" sz="1800" b="0" dirty="0">
                <a:solidFill>
                  <a:srgbClr val="D4D4D4"/>
                </a:solidFill>
                <a:effectLst/>
                <a:latin typeface="Consolas" panose="020B0609020204030204" pitchFamily="49" charset="0"/>
              </a:rPr>
              <a:t>(1 + a)</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to n</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9CDCFE"/>
                </a:solidFill>
                <a:effectLst/>
                <a:latin typeface="Consolas" panose="020B0609020204030204" pitchFamily="49" charset="0"/>
              </a:rPr>
              <a:t>F</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][S] = </a:t>
            </a:r>
            <a:r>
              <a:rPr lang="en-US" altLang="zh-CN" sz="1800" b="0" dirty="0">
                <a:solidFill>
                  <a:srgbClr val="9CDCFE"/>
                </a:solidFill>
                <a:effectLst/>
                <a:latin typeface="Consolas" panose="020B0609020204030204" pitchFamily="49" charset="0"/>
              </a:rPr>
              <a:t>b</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dirty="0">
                <a:solidFill>
                  <a:srgbClr val="C586C0"/>
                </a:solidFill>
                <a:latin typeface="Consolas" panose="020B0609020204030204" pitchFamily="49" charset="0"/>
              </a:rPr>
              <a:t>end</a:t>
            </a:r>
            <a:endParaRPr lang="en-US" altLang="zh-CN" sz="1800" dirty="0">
              <a:solidFill>
                <a:srgbClr val="C586C0"/>
              </a:solidFill>
              <a:latin typeface="Consolas" panose="020B0609020204030204" pitchFamily="49" charset="0"/>
            </a:endParaRPr>
          </a:p>
          <a:p>
            <a:pPr marL="514350" indent="-51435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to n</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IFMT</a:t>
            </a:r>
            <a:r>
              <a:rPr lang="en-US" altLang="zh-CN" sz="1800" b="0" dirty="0">
                <a:solidFill>
                  <a:srgbClr val="D4D4D4"/>
                </a:solidFill>
                <a:effectLst/>
                <a:latin typeface="Consolas" panose="020B0609020204030204" pitchFamily="49" charset="0"/>
              </a:rPr>
              <a:t>(</a:t>
            </a:r>
            <a:r>
              <a:rPr lang="en-US" altLang="zh-CN" sz="1800" b="0" dirty="0">
                <a:solidFill>
                  <a:srgbClr val="9CDCFE"/>
                </a:solidFill>
                <a:effectLst/>
                <a:latin typeface="Consolas" panose="020B0609020204030204" pitchFamily="49" charset="0"/>
              </a:rPr>
              <a:t>F</a:t>
            </a:r>
            <a:r>
              <a:rPr lang="en-US" altLang="zh-CN" sz="1800" b="0" dirty="0">
                <a:solidFill>
                  <a:srgbClr val="D4D4D4"/>
                </a:solidFill>
                <a:effectLst/>
                <a:latin typeface="Consolas" panose="020B0609020204030204" pitchFamily="49" charset="0"/>
              </a:rPr>
              <a:t>[</a:t>
            </a:r>
            <a:r>
              <a:rPr lang="en-US" altLang="zh-CN" sz="1800" b="0" dirty="0" err="1">
                <a:solidFill>
                  <a:srgbClr val="D4D4D4"/>
                </a:solidFill>
                <a:effectLst/>
                <a:latin typeface="Consolas" panose="020B0609020204030204" pitchFamily="49" charset="0"/>
              </a:rPr>
              <a:t>i</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C586C0"/>
                </a:solidFill>
                <a:effectLst/>
                <a:latin typeface="Consolas" panose="020B0609020204030204" pitchFamily="49" charset="0"/>
              </a:rPr>
              <a:t>for</a:t>
            </a:r>
            <a:r>
              <a:rPr lang="en-US" altLang="zh-CN" sz="1800" b="0" dirty="0">
                <a:solidFill>
                  <a:srgbClr val="D4D4D4"/>
                </a:solidFill>
                <a:effectLst/>
                <a:latin typeface="Consolas" panose="020B0609020204030204" pitchFamily="49" charset="0"/>
              </a:rPr>
              <a:t> S =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a:t>
            </a:r>
            <a:r>
              <a:rPr lang="en-US" altLang="zh-CN" sz="1800" b="0" dirty="0">
                <a:solidFill>
                  <a:srgbClr val="DCDCAA"/>
                </a:solidFill>
                <a:effectLst/>
                <a:latin typeface="Consolas" panose="020B0609020204030204" pitchFamily="49" charset="0"/>
              </a:rPr>
              <a:t>to</a:t>
            </a: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2</a:t>
            </a:r>
            <a:r>
              <a:rPr lang="en-US" altLang="zh-CN" sz="1800" b="0" dirty="0">
                <a:solidFill>
                  <a:srgbClr val="D4D4D4"/>
                </a:solidFill>
                <a:effectLst/>
                <a:latin typeface="Consolas" panose="020B0609020204030204" pitchFamily="49" charset="0"/>
              </a:rPr>
              <a:t>^n - </a:t>
            </a:r>
            <a:r>
              <a:rPr lang="en-US" altLang="zh-CN" sz="1800" b="0" dirty="0">
                <a:solidFill>
                  <a:srgbClr val="B5CEA8"/>
                </a:solidFill>
                <a:effectLst/>
                <a:latin typeface="Consolas" panose="020B0609020204030204" pitchFamily="49" charset="0"/>
              </a:rPr>
              <a:t>1</a:t>
            </a:r>
            <a:r>
              <a:rPr lang="en-US" altLang="zh-CN" sz="1800" b="0" dirty="0">
                <a:solidFill>
                  <a:srgbClr val="D4D4D4"/>
                </a:solidFill>
                <a:effectLst/>
                <a:latin typeface="Consolas" panose="020B0609020204030204" pitchFamily="49" charset="0"/>
              </a:rPr>
              <a:t>)</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b="0" dirty="0">
                <a:solidFill>
                  <a:srgbClr val="D4D4D4"/>
                </a:solidFill>
                <a:effectLst/>
                <a:latin typeface="Consolas" panose="020B0609020204030204" pitchFamily="49" charset="0"/>
              </a:rPr>
              <a:t>    </a:t>
            </a:r>
            <a:r>
              <a:rPr lang="en-US" altLang="zh-CN" sz="1800" b="0" dirty="0">
                <a:solidFill>
                  <a:srgbClr val="9CDCFE"/>
                </a:solidFill>
                <a:effectLst/>
                <a:latin typeface="Consolas" panose="020B0609020204030204" pitchFamily="49" charset="0"/>
              </a:rPr>
              <a:t>f</a:t>
            </a:r>
            <a:r>
              <a:rPr lang="en-US" altLang="zh-CN" sz="1800" b="0" dirty="0">
                <a:solidFill>
                  <a:srgbClr val="D4D4D4"/>
                </a:solidFill>
                <a:effectLst/>
                <a:latin typeface="Consolas" panose="020B0609020204030204" pitchFamily="49" charset="0"/>
              </a:rPr>
              <a:t>[S] = </a:t>
            </a:r>
            <a:r>
              <a:rPr lang="en-US" altLang="zh-CN" sz="1800" b="0" dirty="0">
                <a:solidFill>
                  <a:srgbClr val="9CDCFE"/>
                </a:solidFill>
                <a:effectLst/>
                <a:latin typeface="Consolas" panose="020B0609020204030204" pitchFamily="49" charset="0"/>
              </a:rPr>
              <a:t>F</a:t>
            </a:r>
            <a:r>
              <a:rPr lang="en-US" altLang="zh-CN" sz="1800" b="0" dirty="0">
                <a:solidFill>
                  <a:srgbClr val="D4D4D4"/>
                </a:solidFill>
                <a:effectLst/>
                <a:latin typeface="Consolas" panose="020B0609020204030204" pitchFamily="49" charset="0"/>
              </a:rPr>
              <a:t>[</a:t>
            </a:r>
            <a:r>
              <a:rPr lang="en-US" altLang="zh-CN" sz="1800" b="0" dirty="0" err="1">
                <a:solidFill>
                  <a:srgbClr val="DCDCAA"/>
                </a:solidFill>
                <a:effectLst/>
                <a:latin typeface="Consolas" panose="020B0609020204030204" pitchFamily="49" charset="0"/>
              </a:rPr>
              <a:t>popcount</a:t>
            </a:r>
            <a:r>
              <a:rPr lang="en-US" altLang="zh-CN" sz="1800" b="0" dirty="0">
                <a:solidFill>
                  <a:srgbClr val="D4D4D4"/>
                </a:solidFill>
                <a:effectLst/>
                <a:latin typeface="Consolas" panose="020B0609020204030204" pitchFamily="49" charset="0"/>
              </a:rPr>
              <a:t>(S)][S]</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r>
              <a:rPr lang="en-US" altLang="zh-CN" sz="1800" dirty="0">
                <a:solidFill>
                  <a:srgbClr val="C586C0"/>
                </a:solidFill>
                <a:latin typeface="Consolas" panose="020B0609020204030204" pitchFamily="49" charset="0"/>
              </a:rPr>
              <a:t>end</a:t>
            </a:r>
            <a:endParaRPr lang="en-US" altLang="zh-CN" sz="1800" b="0" dirty="0">
              <a:solidFill>
                <a:srgbClr val="D4D4D4"/>
              </a:solidFill>
              <a:effectLst/>
              <a:latin typeface="Consolas" panose="020B0609020204030204" pitchFamily="49" charset="0"/>
            </a:endParaRPr>
          </a:p>
          <a:p>
            <a:pPr marL="514350" indent="-514350">
              <a:buFont typeface="+mj-lt"/>
              <a:buAutoNum type="arabicPeriod"/>
            </a:pPr>
            <a:endParaRPr lang="zh-CN" altLang="en-US" sz="1800" dirty="0"/>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199" y="796638"/>
            <a:ext cx="1059693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en-US" altLang="zh-CN" sz="2400" dirty="0">
                <a:solidFill>
                  <a:srgbClr val="00BF80"/>
                </a:solidFill>
                <a:latin typeface="HarmonyOS Sans SC"/>
                <a:ea typeface="HarmonyOS Sans SC Medium" pitchFamily="2" charset="-122"/>
              </a:rPr>
              <a:t>ln </a:t>
            </a:r>
            <a:r>
              <a:rPr kumimoji="1" lang="zh-CN" altLang="en-US" sz="2400" dirty="0">
                <a:solidFill>
                  <a:srgbClr val="00BF80"/>
                </a:solidFill>
                <a:latin typeface="HarmonyOS Sans SC"/>
                <a:ea typeface="HarmonyOS Sans SC Medium" pitchFamily="2" charset="-122"/>
              </a:rPr>
              <a:t>的具体实现方法</a:t>
            </a:r>
            <a:endParaRPr kumimoji="1" lang="zh-CN" altLang="en-US" sz="3500" dirty="0">
              <a:solidFill>
                <a:srgbClr val="00BF80"/>
              </a:solidFill>
              <a:ea typeface="HarmonyOS Sans SC Medium" pitchFamily="2" charset="-122"/>
            </a:endParaRPr>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mc:AlternateContent xmlns:mc="http://schemas.openxmlformats.org/markup-compatibility/2006">
        <mc:Choice xmlns:a14="http://schemas.microsoft.com/office/drawing/2010/main" Requires="a14">
          <p:sp>
            <p:nvSpPr>
              <p:cNvPr id="11" name="内容占位符 2"/>
              <p:cNvSpPr txBox="1"/>
              <p:nvPr/>
            </p:nvSpPr>
            <p:spPr>
              <a:xfrm>
                <a:off x="838200" y="1671516"/>
                <a:ext cx="10515600" cy="4707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solidFill>
                      <a:schemeClr val="tx2"/>
                    </a:solidFill>
                    <a:ea typeface="HarmonyOS Sans SC"/>
                  </a:rPr>
                  <a:t>由于是点积下的 </a:t>
                </a:r>
                <a14:m>
                  <m:oMath xmlns:m="http://schemas.openxmlformats.org/officeDocument/2006/math">
                    <m:r>
                      <m:rPr>
                        <m:sty m:val="p"/>
                      </m:rPr>
                      <a:rPr lang="en-US" altLang="zh-CN" sz="2400">
                        <a:solidFill>
                          <a:schemeClr val="tx2"/>
                        </a:solidFill>
                        <a:latin typeface="Cambria Math" panose="02040503050406030204" charset="0"/>
                        <a:cs typeface="Cambria Math" panose="02040503050406030204" charset="0"/>
                      </a:rPr>
                      <m:t>ln</m:t>
                    </m:r>
                    <m:r>
                      <a:rPr lang="en-US" altLang="zh-CN" sz="2400">
                        <a:solidFill>
                          <a:schemeClr val="tx2"/>
                        </a:solidFill>
                        <a:latin typeface="Cambria Math" panose="02040503050406030204" charset="0"/>
                        <a:cs typeface="Cambria Math" panose="02040503050406030204" charset="0"/>
                      </a:rPr>
                      <m:t> / </m:t>
                    </m:r>
                    <m:r>
                      <m:rPr>
                        <m:sty m:val="p"/>
                      </m:rPr>
                      <a:rPr lang="en-US" altLang="zh-CN" sz="2400">
                        <a:solidFill>
                          <a:schemeClr val="tx2"/>
                        </a:solidFill>
                        <a:latin typeface="Cambria Math" panose="02040503050406030204" charset="0"/>
                        <a:cs typeface="Cambria Math" panose="02040503050406030204" charset="0"/>
                      </a:rPr>
                      <m:t>exp</m:t>
                    </m:r>
                  </m:oMath>
                </a14:m>
                <a:r>
                  <a:rPr lang="zh-CN" altLang="en-US" sz="2400" dirty="0">
                    <a:solidFill>
                      <a:schemeClr val="tx2"/>
                    </a:solidFill>
                    <a:ea typeface="HarmonyOS Sans SC"/>
                  </a:rPr>
                  <a:t>，也就是说对每个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𝑆</m:t>
                    </m:r>
                  </m:oMath>
                </a14:m>
                <a:r>
                  <a:rPr lang="zh-CN" altLang="en-US" sz="2400" dirty="0">
                    <a:solidFill>
                      <a:schemeClr val="tx2"/>
                    </a:solidFill>
                    <a:latin typeface="Cambria Math" panose="02040503050406030204" charset="0"/>
                    <a:ea typeface="HarmonyOS Sans SC"/>
                    <a:cs typeface="Cambria Math" panose="02040503050406030204" charset="0"/>
                  </a:rPr>
                  <a:t>，</a:t>
                </a:r>
                <a:r>
                  <a:rPr lang="zh-CN" altLang="en-US" sz="2400" dirty="0">
                    <a:solidFill>
                      <a:schemeClr val="tx2"/>
                    </a:solidFill>
                    <a:ea typeface="HarmonyOS Sans SC"/>
                  </a:rPr>
                  <a:t>现在要求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 = </m:t>
                    </m:r>
                    <m:func>
                      <m:funcPr>
                        <m:ctrlPr>
                          <a:rPr lang="en-US" altLang="zh-CN" sz="2400" i="1">
                            <a:solidFill>
                              <a:schemeClr val="tx2"/>
                            </a:solidFill>
                            <a:latin typeface="Cambria Math" panose="02040503050406030204" charset="0"/>
                            <a:cs typeface="Cambria Math" panose="02040503050406030204" charset="0"/>
                          </a:rPr>
                        </m:ctrlPr>
                      </m:funcPr>
                      <m:fName>
                        <m:r>
                          <m:rPr>
                            <m:sty m:val="p"/>
                          </m:rPr>
                          <a:rPr lang="en-US" altLang="zh-CN" sz="2400">
                            <a:solidFill>
                              <a:schemeClr val="tx2"/>
                            </a:solidFill>
                            <a:latin typeface="Cambria Math" panose="02040503050406030204" charset="0"/>
                            <a:cs typeface="Cambria Math" panose="02040503050406030204" charset="0"/>
                          </a:rPr>
                          <m:t>ln</m:t>
                        </m:r>
                      </m:fName>
                      <m:e>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1</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𝐺</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e>
                    </m:func>
                  </m:oMath>
                </a14:m>
                <a:r>
                  <a:rPr lang="zh-CN" altLang="en-US" sz="2400" dirty="0">
                    <a:solidFill>
                      <a:schemeClr val="tx2"/>
                    </a:solidFill>
                    <a:ea typeface="HarmonyOS Sans SC"/>
                  </a:rPr>
                  <a:t>（这里的</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1</m:t>
                    </m:r>
                  </m:oMath>
                </a14:m>
                <a:r>
                  <a:rPr lang="en-US" altLang="zh-CN" sz="2400" dirty="0">
                    <a:solidFill>
                      <a:schemeClr val="tx2"/>
                    </a:solidFill>
                    <a:ea typeface="HarmonyOS Sans SC"/>
                  </a:rPr>
                  <a:t> </a:t>
                </a:r>
                <a:r>
                  <a:rPr lang="zh-CN" altLang="en-US" sz="2400" dirty="0">
                    <a:solidFill>
                      <a:schemeClr val="tx2"/>
                    </a:solidFill>
                    <a:ea typeface="HarmonyOS Sans SC"/>
                  </a:rPr>
                  <a:t>是</a:t>
                </a:r>
                <a:r>
                  <a:rPr lang="en-US" altLang="zh-CN" sz="2400" dirty="0">
                    <a:solidFill>
                      <a:schemeClr val="tx2"/>
                    </a:solidFill>
                    <a:ea typeface="HarmonyOS Sans SC"/>
                  </a:rPr>
                  <a:t> FMT </a:t>
                </a:r>
                <a:r>
                  <a:rPr lang="zh-CN" altLang="en-US" sz="2400" dirty="0">
                    <a:solidFill>
                      <a:schemeClr val="tx2"/>
                    </a:solidFill>
                    <a:ea typeface="HarmonyOS Sans SC"/>
                  </a:rPr>
                  <a:t>之后对每个</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𝑆</m:t>
                    </m:r>
                  </m:oMath>
                </a14:m>
                <a:r>
                  <a:rPr lang="en-US" altLang="zh-CN" sz="2400" dirty="0">
                    <a:solidFill>
                      <a:schemeClr val="tx2"/>
                    </a:solidFill>
                    <a:ea typeface="HarmonyOS Sans SC"/>
                  </a:rPr>
                  <a:t> </a:t>
                </a:r>
                <a:r>
                  <a:rPr lang="zh-CN" altLang="en-US" sz="2400" dirty="0">
                    <a:solidFill>
                      <a:schemeClr val="tx2"/>
                    </a:solidFill>
                    <a:ea typeface="HarmonyOS Sans SC"/>
                  </a:rPr>
                  <a:t>都贡献了一个</a:t>
                </a:r>
                <a:r>
                  <a:rPr lang="en-US" altLang="zh-CN" sz="2400" dirty="0">
                    <a:solidFill>
                      <a:schemeClr val="tx2"/>
                    </a:solidFill>
                    <a:ea typeface="HarmonyOS Sans SC"/>
                  </a:rPr>
                  <a:t> </a:t>
                </a:r>
                <a14:m>
                  <m:oMath xmlns:m="http://schemas.openxmlformats.org/officeDocument/2006/math">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𝑥</m:t>
                        </m:r>
                      </m:e>
                      <m:sup>
                        <m:r>
                          <a:rPr lang="en-US" altLang="zh-CN" sz="2400" i="1">
                            <a:solidFill>
                              <a:schemeClr val="tx2"/>
                            </a:solidFill>
                            <a:latin typeface="Cambria Math" panose="02040503050406030204" charset="0"/>
                            <a:cs typeface="Cambria Math" panose="02040503050406030204" charset="0"/>
                          </a:rPr>
                          <m:t>0</m:t>
                        </m:r>
                      </m:sup>
                    </m:sSup>
                  </m:oMath>
                </a14:m>
                <a:r>
                  <a:rPr lang="zh-CN" altLang="en-US" sz="2400" dirty="0">
                    <a:solidFill>
                      <a:schemeClr val="tx2"/>
                    </a:solidFill>
                    <a:ea typeface="HarmonyOS Sans SC"/>
                  </a:rPr>
                  <a:t>）：</a:t>
                </a:r>
                <a:endParaRPr lang="zh-CN" altLang="en-US" sz="2400" dirty="0">
                  <a:solidFill>
                    <a:schemeClr val="tx2"/>
                  </a:solidFill>
                  <a:ea typeface="HarmonyOS Sans SC"/>
                </a:endParaRPr>
              </a:p>
              <a:p>
                <a:pPr>
                  <a:lnSpc>
                    <a:spcPct val="100000"/>
                  </a:lnSpc>
                </a:pPr>
                <a:endParaRPr lang="zh-CN" altLang="en-US" sz="2400" dirty="0">
                  <a:solidFill>
                    <a:schemeClr val="tx2"/>
                  </a:solidFill>
                  <a:ea typeface="HarmonyOS Sans SC"/>
                </a:endParaRPr>
              </a:p>
              <a:p>
                <a:pPr marL="0" indent="0">
                  <a:lnSpc>
                    <a:spcPct val="150000"/>
                  </a:lnSpc>
                  <a:buNone/>
                </a:pPr>
                <a14:m>
                  <m:oMathPara xmlns:m="http://schemas.openxmlformats.org/officeDocument/2006/math">
                    <m:oMathParaPr>
                      <m:jc m:val="left"/>
                    </m:oMathParaPr>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r>
                        <m:rPr>
                          <m:aln/>
                        </m:rPr>
                        <a:rPr lang="en-US" altLang="zh-CN" sz="2400" i="1">
                          <a:solidFill>
                            <a:schemeClr val="tx2"/>
                          </a:solidFill>
                          <a:latin typeface="Cambria Math" panose="02040503050406030204" charset="0"/>
                          <a:cs typeface="Cambria Math" panose="02040503050406030204" charset="0"/>
                        </a:rPr>
                        <m:t>=</m:t>
                      </m:r>
                      <m:func>
                        <m:funcPr>
                          <m:ctrlPr>
                            <a:rPr lang="en-US" altLang="zh-CN" sz="2400" i="1">
                              <a:solidFill>
                                <a:schemeClr val="tx2"/>
                              </a:solidFill>
                              <a:latin typeface="Cambria Math" panose="02040503050406030204" charset="0"/>
                              <a:cs typeface="Cambria Math" panose="02040503050406030204" charset="0"/>
                            </a:rPr>
                          </m:ctrlPr>
                        </m:funcPr>
                        <m:fName>
                          <m:r>
                            <m:rPr>
                              <m:sty m:val="p"/>
                            </m:rPr>
                            <a:rPr lang="en-US" altLang="zh-CN" sz="2400">
                              <a:solidFill>
                                <a:schemeClr val="tx2"/>
                              </a:solidFill>
                              <a:latin typeface="Cambria Math" panose="02040503050406030204" charset="0"/>
                              <a:cs typeface="Cambria Math" panose="02040503050406030204" charset="0"/>
                            </a:rPr>
                            <m:t>ln</m:t>
                          </m:r>
                        </m:fName>
                        <m:e>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1</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𝐺</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e>
                          </m:d>
                        </m:e>
                      </m:func>
                    </m:oMath>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r>
                        <m:rPr>
                          <m:aln/>
                        </m:rPr>
                        <a:rPr lang="en-US" altLang="zh-CN" sz="2400" i="1">
                          <a:solidFill>
                            <a:schemeClr val="tx2"/>
                          </a:solidFill>
                          <a:latin typeface="Cambria Math" panose="02040503050406030204" charset="0"/>
                          <a:cs typeface="Cambria Math" panose="02040503050406030204" charset="0"/>
                        </a:rPr>
                        <m:t>=</m:t>
                      </m:r>
                      <m:f>
                        <m:fPr>
                          <m:ctrlPr>
                            <a:rPr lang="en-US" altLang="zh-CN" sz="2400" i="1">
                              <a:solidFill>
                                <a:schemeClr val="tx2"/>
                              </a:solidFill>
                              <a:latin typeface="Cambria Math" panose="02040503050406030204" charset="0"/>
                              <a:cs typeface="Cambria Math" panose="02040503050406030204" charset="0"/>
                            </a:rPr>
                          </m:ctrlPr>
                        </m:fPr>
                        <m:num>
                          <m:r>
                            <a:rPr lang="en-US" altLang="zh-CN" sz="2400" i="1">
                              <a:solidFill>
                                <a:schemeClr val="tx2"/>
                              </a:solidFill>
                              <a:latin typeface="Cambria Math" panose="02040503050406030204" charset="0"/>
                              <a:cs typeface="Cambria Math" panose="02040503050406030204" charset="0"/>
                            </a:rPr>
                            <m:t>𝐺</m:t>
                          </m:r>
                          <m:r>
                            <a:rPr lang="en-US" altLang="zh-CN" sz="2400" i="1">
                              <a:solidFill>
                                <a:schemeClr val="tx2"/>
                              </a:solidFill>
                              <a:latin typeface="Cambria Math" panose="02040503050406030204" charset="0"/>
                              <a:cs typeface="Cambria Math" panose="02040503050406030204" charset="0"/>
                            </a:rPr>
                            <m:t>’</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num>
                        <m:den>
                          <m:r>
                            <a:rPr lang="en-US" altLang="zh-CN" sz="2400" i="1">
                              <a:solidFill>
                                <a:schemeClr val="tx2"/>
                              </a:solidFill>
                              <a:latin typeface="Cambria Math" panose="02040503050406030204" charset="0"/>
                              <a:cs typeface="Cambria Math" panose="02040503050406030204" charset="0"/>
                            </a:rPr>
                            <m:t>1</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𝐺</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den>
                      </m:f>
                    </m:oMath>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r>
                        <a:rPr lang="en-US" altLang="zh-CN" sz="2400" i="1">
                          <a:solidFill>
                            <a:schemeClr val="tx2"/>
                          </a:solidFill>
                          <a:latin typeface="Cambria Math" panose="02040503050406030204" charset="0"/>
                          <a:cs typeface="Cambria Math" panose="02040503050406030204" charset="0"/>
                        </a:rPr>
                        <m:t>𝐺</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r>
                        <m:rPr>
                          <m:aln/>
                        </m:rP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𝐺</m:t>
                      </m:r>
                      <m:r>
                        <a:rPr lang="en-US" altLang="zh-CN" sz="2400" i="1">
                          <a:solidFill>
                            <a:schemeClr val="tx2"/>
                          </a:solidFill>
                          <a:latin typeface="Cambria Math" panose="02040503050406030204" charset="0"/>
                          <a:cs typeface="Cambria Math" panose="02040503050406030204" charset="0"/>
                        </a:rPr>
                        <m:t>’</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oMath>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r>
                        <m:rPr>
                          <m:aln/>
                        </m:rP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𝐺</m:t>
                      </m:r>
                      <m:r>
                        <a:rPr lang="en-US" altLang="zh-CN" sz="2400" i="1">
                          <a:solidFill>
                            <a:schemeClr val="tx2"/>
                          </a:solidFill>
                          <a:latin typeface="Cambria Math" panose="02040503050406030204" charset="0"/>
                          <a:cs typeface="Cambria Math" panose="02040503050406030204" charset="0"/>
                        </a:rPr>
                        <m:t>’</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r>
                        <a:rPr lang="en-US" altLang="zh-CN" sz="2400" i="1">
                          <a:solidFill>
                            <a:schemeClr val="tx2"/>
                          </a:solidFill>
                          <a:latin typeface="Cambria Math" panose="02040503050406030204" charset="0"/>
                          <a:cs typeface="Cambria Math" panose="02040503050406030204" charset="0"/>
                        </a:rPr>
                        <m:t>𝐺</m:t>
                      </m:r>
                      <m:d>
                        <m:dPr>
                          <m:ctrlPr>
                            <a:rPr lang="en-US" altLang="zh-CN" sz="2400" i="1">
                              <a:solidFill>
                                <a:schemeClr val="tx2"/>
                              </a:solidFill>
                              <a:latin typeface="Cambria Math" panose="02040503050406030204" charset="0"/>
                              <a:cs typeface="Cambria Math" panose="02040503050406030204" charset="0"/>
                            </a:rPr>
                          </m:ctrlPr>
                        </m:dPr>
                        <m:e>
                          <m:r>
                            <a:rPr lang="en-US" altLang="zh-CN" sz="2400" i="1">
                              <a:solidFill>
                                <a:schemeClr val="tx2"/>
                              </a:solidFill>
                              <a:latin typeface="Cambria Math" panose="02040503050406030204" charset="0"/>
                              <a:cs typeface="Cambria Math" panose="02040503050406030204" charset="0"/>
                            </a:rPr>
                            <m:t>𝑆</m:t>
                          </m:r>
                        </m:e>
                      </m:d>
                    </m:oMath>
                  </m:oMathPara>
                </a14:m>
                <a:endParaRPr lang="zh-CN" altLang="en-US" sz="2400" i="1" dirty="0">
                  <a:solidFill>
                    <a:schemeClr val="tx2"/>
                  </a:solidFill>
                  <a:latin typeface="Cambria Math" panose="02040503050406030204" charset="0"/>
                  <a:ea typeface="HarmonyOS Sans SC"/>
                  <a:cs typeface="Cambria Math" panose="02040503050406030204" charset="0"/>
                </a:endParaRPr>
              </a:p>
            </p:txBody>
          </p:sp>
        </mc:Choice>
        <mc:Fallback>
          <p:sp>
            <p:nvSpPr>
              <p:cNvPr id="11" name="内容占位符 2"/>
              <p:cNvSpPr txBox="1">
                <a:spLocks noRot="1" noChangeAspect="1" noMove="1" noResize="1" noEditPoints="1" noAdjustHandles="1" noChangeArrowheads="1" noChangeShapeType="1" noTextEdit="1"/>
              </p:cNvSpPr>
              <p:nvPr/>
            </p:nvSpPr>
            <p:spPr>
              <a:xfrm>
                <a:off x="838200" y="1671516"/>
                <a:ext cx="10515600" cy="4707550"/>
              </a:xfrm>
              <a:prstGeom prst="rect">
                <a:avLst/>
              </a:prstGeom>
              <a:blipFill rotWithShape="1">
                <a:blip r:embed="rId4"/>
                <a:stretch>
                  <a:fillRect t="-4" b="10"/>
                </a:stretch>
              </a:blipFill>
            </p:spPr>
            <p:txBody>
              <a:bodyPr/>
              <a:lstStyle/>
              <a:p>
                <a:r>
                  <a:rPr lang="zh-CN" altLang="en-US">
                    <a:noFill/>
                  </a:rPr>
                  <a:t> </a:t>
                </a:r>
              </a:p>
            </p:txBody>
          </p:sp>
        </mc:Fallback>
      </mc:AlternateContent>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2" name="图片 1" descr="形状, 圆圈&#10;&#10;描述已自动生成"/>
          <p:cNvPicPr>
            <a:picLocks noChangeAspect="1"/>
          </p:cNvPicPr>
          <p:nvPr/>
        </p:nvPicPr>
        <p:blipFill>
          <a:blip r:embed="rId2"/>
          <a:stretch>
            <a:fillRect/>
          </a:stretch>
        </p:blipFill>
        <p:spPr>
          <a:xfrm>
            <a:off x="629920" y="534274"/>
            <a:ext cx="624840" cy="6248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199" y="796638"/>
            <a:ext cx="1059693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en-US" altLang="zh-CN" sz="2400" dirty="0">
                <a:solidFill>
                  <a:srgbClr val="00BF80"/>
                </a:solidFill>
                <a:latin typeface="HarmonyOS Sans SC"/>
                <a:ea typeface="HarmonyOS Sans SC Medium" pitchFamily="2" charset="-122"/>
              </a:rPr>
              <a:t>ln </a:t>
            </a:r>
            <a:r>
              <a:rPr kumimoji="1" lang="zh-CN" altLang="en-US" sz="2400" dirty="0">
                <a:solidFill>
                  <a:srgbClr val="00BF80"/>
                </a:solidFill>
                <a:latin typeface="HarmonyOS Sans SC"/>
                <a:ea typeface="HarmonyOS Sans SC Medium" pitchFamily="2" charset="-122"/>
              </a:rPr>
              <a:t>的具体实现方法</a:t>
            </a:r>
            <a:endParaRPr kumimoji="1" lang="zh-CN" altLang="en-US" sz="3500" dirty="0">
              <a:solidFill>
                <a:srgbClr val="00BF80"/>
              </a:solidFill>
              <a:ea typeface="HarmonyOS Sans SC Medium" pitchFamily="2" charset="-122"/>
            </a:endParaRPr>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mc:AlternateContent xmlns:mc="http://schemas.openxmlformats.org/markup-compatibility/2006">
        <mc:Choice xmlns:a14="http://schemas.microsoft.com/office/drawing/2010/main" Requires="a14">
          <p:sp>
            <p:nvSpPr>
              <p:cNvPr id="11" name="内容占位符 2"/>
              <p:cNvSpPr txBox="1"/>
              <p:nvPr/>
            </p:nvSpPr>
            <p:spPr>
              <a:xfrm>
                <a:off x="838200" y="1671516"/>
                <a:ext cx="10515600" cy="4707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solidFill>
                      <a:schemeClr val="tx2"/>
                    </a:solidFill>
                    <a:ea typeface="HarmonyOS Sans SC"/>
                  </a:rPr>
                  <a:t>注意到 </a:t>
                </a:r>
                <a14:m>
                  <m:oMath xmlns:m="http://schemas.openxmlformats.org/officeDocument/2006/math">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𝑥</m:t>
                        </m:r>
                      </m:e>
                      <m:sup>
                        <m:r>
                          <a:rPr lang="en-US" altLang="zh-CN" sz="2400" i="1">
                            <a:solidFill>
                              <a:schemeClr val="tx2"/>
                            </a:solidFill>
                            <a:latin typeface="Cambria Math" panose="02040503050406030204" charset="0"/>
                            <a:cs typeface="Cambria Math" panose="02040503050406030204" charset="0"/>
                          </a:rPr>
                          <m:t>0</m:t>
                        </m:r>
                      </m:sup>
                    </m:sSup>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𝐺</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0</m:t>
                    </m:r>
                  </m:oMath>
                </a14:m>
                <a:r>
                  <a:rPr lang="zh-CN" altLang="en-US" sz="2400" dirty="0">
                    <a:solidFill>
                      <a:schemeClr val="tx2"/>
                    </a:solidFill>
                    <a:ea typeface="HarmonyOS Sans SC"/>
                  </a:rPr>
                  <a:t>，因此有：</a:t>
                </a:r>
                <a:endParaRPr lang="zh-CN" altLang="en-US" sz="2400" dirty="0">
                  <a:solidFill>
                    <a:schemeClr val="tx2"/>
                  </a:solidFill>
                  <a:ea typeface="HarmonyOS Sans SC"/>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400" i="1">
                          <a:solidFill>
                            <a:schemeClr val="tx2"/>
                          </a:solidFill>
                          <a:latin typeface="Cambria Math" panose="02040503050406030204" charset="0"/>
                          <a:cs typeface="Cambria Math" panose="02040503050406030204" charset="0"/>
                        </a:rPr>
                        <m:t>[</m:t>
                      </m:r>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𝑥</m:t>
                          </m:r>
                        </m:e>
                        <m:sup>
                          <m:r>
                            <a:rPr lang="en-US" altLang="zh-CN" sz="2400" i="1">
                              <a:solidFill>
                                <a:schemeClr val="tx2"/>
                              </a:solidFill>
                              <a:latin typeface="Cambria Math" panose="02040503050406030204" charset="0"/>
                              <a:cs typeface="Cambria Math" panose="02040503050406030204" charset="0"/>
                            </a:rPr>
                            <m:t>𝑖</m:t>
                          </m:r>
                        </m:sup>
                      </m:sSup>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𝑥</m:t>
                          </m:r>
                        </m:e>
                        <m:sup>
                          <m:r>
                            <a:rPr lang="en-US" altLang="zh-CN" sz="2400" i="1">
                              <a:solidFill>
                                <a:schemeClr val="tx2"/>
                              </a:solidFill>
                              <a:latin typeface="Cambria Math" panose="02040503050406030204" charset="0"/>
                              <a:cs typeface="Cambria Math" panose="02040503050406030204" charset="0"/>
                            </a:rPr>
                            <m:t>𝑖</m:t>
                          </m:r>
                        </m:sup>
                      </m:sSup>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𝐺</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nary>
                        <m:naryPr>
                          <m:chr m:val="∑"/>
                          <m:limLoc m:val="undOvr"/>
                          <m:ctrlPr>
                            <a:rPr lang="en-US" altLang="zh-CN" sz="2400" i="1">
                              <a:solidFill>
                                <a:schemeClr val="tx2"/>
                              </a:solidFill>
                              <a:latin typeface="Cambria Math" panose="02040503050406030204" charset="0"/>
                              <a:cs typeface="Cambria Math" panose="02040503050406030204" charset="0"/>
                            </a:rPr>
                          </m:ctrlPr>
                        </m:naryPr>
                        <m:sub>
                          <m:r>
                            <a:rPr lang="en-US" altLang="zh-CN" sz="2400" i="1">
                              <a:solidFill>
                                <a:schemeClr val="tx2"/>
                              </a:solidFill>
                              <a:latin typeface="Cambria Math" panose="02040503050406030204" charset="0"/>
                              <a:cs typeface="Cambria Math" panose="02040503050406030204" charset="0"/>
                            </a:rPr>
                            <m:t>𝑗</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1</m:t>
                          </m:r>
                        </m:sub>
                        <m:sup>
                          <m:r>
                            <a:rPr lang="en-US" altLang="zh-CN" sz="2400" i="1">
                              <a:solidFill>
                                <a:schemeClr val="tx2"/>
                              </a:solidFill>
                              <a:latin typeface="Cambria Math" panose="02040503050406030204" charset="0"/>
                              <a:cs typeface="Cambria Math" panose="02040503050406030204" charset="0"/>
                            </a:rPr>
                            <m:t>𝑖</m:t>
                          </m:r>
                        </m:sup>
                        <m:e>
                          <m:r>
                            <a:rPr lang="en-US" altLang="zh-CN" sz="2400" i="1">
                              <a:solidFill>
                                <a:schemeClr val="tx2"/>
                              </a:solidFill>
                              <a:latin typeface="Cambria Math" panose="02040503050406030204" charset="0"/>
                              <a:cs typeface="Cambria Math" panose="02040503050406030204" charset="0"/>
                            </a:rPr>
                            <m:t>[</m:t>
                          </m:r>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𝑥</m:t>
                              </m:r>
                            </m:e>
                            <m:sup>
                              <m:r>
                                <a:rPr lang="en-US" altLang="zh-CN" sz="2400" i="1">
                                  <a:solidFill>
                                    <a:schemeClr val="tx2"/>
                                  </a:solidFill>
                                  <a:latin typeface="Cambria Math" panose="02040503050406030204" charset="0"/>
                                  <a:cs typeface="Cambria Math" panose="02040503050406030204" charset="0"/>
                                </a:rPr>
                                <m:t>𝑗</m:t>
                              </m:r>
                            </m:sup>
                          </m:sSup>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𝐺</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𝑥</m:t>
                              </m:r>
                            </m:e>
                            <m:sup>
                              <m:r>
                                <a:rPr lang="en-US" altLang="zh-CN" sz="2400" i="1">
                                  <a:solidFill>
                                    <a:schemeClr val="tx2"/>
                                  </a:solidFill>
                                  <a:latin typeface="Cambria Math" panose="02040503050406030204" charset="0"/>
                                  <a:cs typeface="Cambria Math" panose="02040503050406030204" charset="0"/>
                                </a:rPr>
                                <m:t>𝑖</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𝑗</m:t>
                              </m:r>
                            </m:sup>
                          </m:sSup>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e>
                      </m:nary>
                    </m:oMath>
                  </m:oMathPara>
                </a14:m>
                <a:endParaRPr lang="en-US" altLang="zh-CN" sz="2400" i="1" dirty="0">
                  <a:solidFill>
                    <a:schemeClr val="tx2"/>
                  </a:solidFill>
                  <a:latin typeface="Cambria Math" panose="02040503050406030204" charset="0"/>
                  <a:ea typeface="HarmonyOS Sans SC"/>
                  <a:cs typeface="Cambria Math" panose="02040503050406030204" charset="0"/>
                </a:endParaRPr>
              </a:p>
              <a:p>
                <a:pPr>
                  <a:lnSpc>
                    <a:spcPct val="110000"/>
                  </a:lnSpc>
                </a:pPr>
                <a:r>
                  <a:rPr lang="en-US" altLang="zh-CN" sz="2400" dirty="0" err="1">
                    <a:solidFill>
                      <a:schemeClr val="tx2"/>
                    </a:solidFill>
                    <a:ea typeface="HarmonyOS Sans SC"/>
                  </a:rPr>
                  <a:t>这意味着</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m:t>
                    </m:r>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𝑥</m:t>
                        </m:r>
                      </m:e>
                      <m:sup>
                        <m:r>
                          <a:rPr lang="en-US" altLang="zh-CN" sz="2400" i="1">
                            <a:solidFill>
                              <a:schemeClr val="tx2"/>
                            </a:solidFill>
                            <a:latin typeface="Cambria Math" panose="02040503050406030204" charset="0"/>
                            <a:cs typeface="Cambria Math" panose="02040503050406030204" charset="0"/>
                          </a:rPr>
                          <m:t>𝑖</m:t>
                        </m:r>
                      </m:sup>
                    </m:sSup>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r>
                  <a:rPr lang="en-US" altLang="zh-CN" sz="2400" dirty="0" err="1">
                    <a:solidFill>
                      <a:schemeClr val="tx2"/>
                    </a:solidFill>
                    <a:ea typeface="HarmonyOS Sans SC"/>
                  </a:rPr>
                  <a:t>可以从更小的</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m:t>
                    </m:r>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𝑥</m:t>
                        </m:r>
                      </m:e>
                      <m:sup>
                        <m:r>
                          <a:rPr lang="en-US" altLang="zh-CN" sz="2400" i="1">
                            <a:solidFill>
                              <a:schemeClr val="tx2"/>
                            </a:solidFill>
                            <a:latin typeface="Cambria Math" panose="02040503050406030204" charset="0"/>
                            <a:cs typeface="Cambria Math" panose="02040503050406030204" charset="0"/>
                          </a:rPr>
                          <m:t>𝑗</m:t>
                        </m:r>
                      </m:sup>
                    </m:sSup>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𝑂</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𝑛</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r>
                  <a:rPr lang="en-US" altLang="zh-CN" sz="2400" dirty="0" err="1">
                    <a:solidFill>
                      <a:schemeClr val="tx2"/>
                    </a:solidFill>
                    <a:ea typeface="HarmonyOS Sans SC"/>
                  </a:rPr>
                  <a:t>地递推而来。从而我们可以在</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𝑂</m:t>
                    </m:r>
                    <m:r>
                      <a:rPr lang="en-US" altLang="zh-CN" sz="2400" i="1">
                        <a:solidFill>
                          <a:schemeClr val="tx2"/>
                        </a:solidFill>
                        <a:latin typeface="Cambria Math" panose="02040503050406030204" charset="0"/>
                        <a:cs typeface="Cambria Math" panose="02040503050406030204" charset="0"/>
                      </a:rPr>
                      <m:t>(</m:t>
                    </m:r>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𝑛</m:t>
                        </m:r>
                      </m:e>
                      <m:sup>
                        <m:r>
                          <a:rPr lang="en-US" altLang="zh-CN" sz="2400" i="1">
                            <a:solidFill>
                              <a:schemeClr val="tx2"/>
                            </a:solidFill>
                            <a:latin typeface="Cambria Math" panose="02040503050406030204" charset="0"/>
                            <a:cs typeface="Cambria Math" panose="02040503050406030204" charset="0"/>
                          </a:rPr>
                          <m:t>2</m:t>
                        </m:r>
                      </m:sup>
                    </m:sSup>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r>
                  <a:rPr lang="en-US" altLang="zh-CN" sz="2400" dirty="0" err="1">
                    <a:solidFill>
                      <a:schemeClr val="tx2"/>
                    </a:solidFill>
                    <a:ea typeface="HarmonyOS Sans SC"/>
                  </a:rPr>
                  <a:t>的时间内求出</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r>
                  <a:rPr lang="en-US" altLang="zh-CN" sz="2400" dirty="0" err="1">
                    <a:solidFill>
                      <a:schemeClr val="tx2"/>
                    </a:solidFill>
                    <a:ea typeface="HarmonyOS Sans SC"/>
                  </a:rPr>
                  <a:t>并积分还原</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𝐹</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𝑆</m:t>
                    </m:r>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a:t>
                </a:r>
                <a:endParaRPr lang="en-US" altLang="zh-CN" sz="2400" dirty="0">
                  <a:solidFill>
                    <a:schemeClr val="tx2"/>
                  </a:solidFill>
                  <a:ea typeface="HarmonyOS Sans SC"/>
                </a:endParaRPr>
              </a:p>
              <a:p>
                <a:pPr>
                  <a:lnSpc>
                    <a:spcPct val="110000"/>
                  </a:lnSpc>
                </a:pPr>
                <a:endParaRPr lang="en-US" altLang="zh-CN" sz="2400" dirty="0">
                  <a:solidFill>
                    <a:schemeClr val="tx2"/>
                  </a:solidFill>
                  <a:ea typeface="HarmonyOS Sans SC"/>
                </a:endParaRPr>
              </a:p>
              <a:p>
                <a:pPr>
                  <a:lnSpc>
                    <a:spcPct val="110000"/>
                  </a:lnSpc>
                </a:pPr>
                <a:r>
                  <a:rPr lang="en-US" altLang="zh-CN" sz="2400" dirty="0" err="1">
                    <a:solidFill>
                      <a:schemeClr val="tx2"/>
                    </a:solidFill>
                    <a:ea typeface="HarmonyOS Sans SC"/>
                  </a:rPr>
                  <a:t>这样我们就在总时间复杂度</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𝑂</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𝑚</m:t>
                    </m:r>
                    <m:func>
                      <m:funcPr>
                        <m:ctrlPr>
                          <a:rPr lang="en-US" altLang="zh-CN" sz="2400" i="1">
                            <a:solidFill>
                              <a:schemeClr val="tx2"/>
                            </a:solidFill>
                            <a:latin typeface="Cambria Math" panose="02040503050406030204" charset="0"/>
                            <a:cs typeface="Cambria Math" panose="02040503050406030204" charset="0"/>
                          </a:rPr>
                        </m:ctrlPr>
                      </m:funcPr>
                      <m:fName>
                        <m:r>
                          <m:rPr>
                            <m:sty m:val="p"/>
                          </m:rPr>
                          <a:rPr lang="en-US" altLang="zh-CN" sz="2400">
                            <a:solidFill>
                              <a:schemeClr val="tx2"/>
                            </a:solidFill>
                            <a:latin typeface="Cambria Math" panose="02040503050406030204" charset="0"/>
                            <a:cs typeface="Cambria Math" panose="02040503050406030204" charset="0"/>
                          </a:rPr>
                          <m:t>log</m:t>
                        </m:r>
                      </m:fName>
                      <m:e>
                        <m:r>
                          <a:rPr lang="en-US" altLang="zh-CN" sz="2400" i="1">
                            <a:solidFill>
                              <a:schemeClr val="tx2"/>
                            </a:solidFill>
                            <a:latin typeface="Cambria Math" panose="02040503050406030204" charset="0"/>
                            <a:cs typeface="Cambria Math" panose="02040503050406030204" charset="0"/>
                          </a:rPr>
                          <m:t>𝑚</m:t>
                        </m:r>
                      </m:e>
                    </m:func>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𝑚</m:t>
                    </m:r>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𝑛</m:t>
                        </m:r>
                      </m:e>
                      <m:sup>
                        <m:r>
                          <a:rPr lang="en-US" altLang="zh-CN" sz="2400" i="1">
                            <a:solidFill>
                              <a:schemeClr val="tx2"/>
                            </a:solidFill>
                            <a:latin typeface="Cambria Math" panose="02040503050406030204" charset="0"/>
                            <a:cs typeface="Cambria Math" panose="02040503050406030204" charset="0"/>
                          </a:rPr>
                          <m:t>2</m:t>
                        </m:r>
                      </m:sup>
                    </m:sSup>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2</m:t>
                        </m:r>
                      </m:e>
                      <m:sup>
                        <m:r>
                          <a:rPr lang="en-US" altLang="zh-CN" sz="2400" i="1">
                            <a:solidFill>
                              <a:schemeClr val="tx2"/>
                            </a:solidFill>
                            <a:latin typeface="Cambria Math" panose="02040503050406030204" charset="0"/>
                            <a:cs typeface="Cambria Math" panose="02040503050406030204" charset="0"/>
                          </a:rPr>
                          <m:t>𝑛</m:t>
                        </m:r>
                      </m:sup>
                    </m:sSup>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a:t>
                </a:r>
                <a:r>
                  <a:rPr lang="en-US" altLang="zh-CN" sz="2400" dirty="0" err="1">
                    <a:solidFill>
                      <a:schemeClr val="tx2"/>
                    </a:solidFill>
                    <a:ea typeface="HarmonyOS Sans SC"/>
                  </a:rPr>
                  <a:t>空间复杂度</a:t>
                </a:r>
                <a:r>
                  <a:rPr lang="en-US" altLang="zh-CN" sz="2400" dirty="0">
                    <a:solidFill>
                      <a:schemeClr val="tx2"/>
                    </a:solidFill>
                    <a:ea typeface="HarmonyOS Sans SC"/>
                  </a:rPr>
                  <a:t> </a:t>
                </a:r>
                <a14:m>
                  <m:oMath xmlns:m="http://schemas.openxmlformats.org/officeDocument/2006/math">
                    <m:r>
                      <a:rPr lang="en-US" altLang="zh-CN" sz="2400" i="1">
                        <a:solidFill>
                          <a:schemeClr val="tx2"/>
                        </a:solidFill>
                        <a:latin typeface="Cambria Math" panose="02040503050406030204" charset="0"/>
                        <a:cs typeface="Cambria Math" panose="02040503050406030204" charset="0"/>
                      </a:rPr>
                      <m:t>𝑂</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𝑚</m:t>
                    </m:r>
                    <m:r>
                      <a:rPr lang="en-US" altLang="zh-CN" sz="2400" i="1">
                        <a:solidFill>
                          <a:schemeClr val="tx2"/>
                        </a:solidFill>
                        <a:latin typeface="Cambria Math" panose="02040503050406030204" charset="0"/>
                        <a:cs typeface="Cambria Math" panose="02040503050406030204" charset="0"/>
                      </a:rPr>
                      <m:t>+</m:t>
                    </m:r>
                    <m:r>
                      <a:rPr lang="en-US" altLang="zh-CN" sz="2400" i="1">
                        <a:solidFill>
                          <a:schemeClr val="tx2"/>
                        </a:solidFill>
                        <a:latin typeface="Cambria Math" panose="02040503050406030204" charset="0"/>
                        <a:cs typeface="Cambria Math" panose="02040503050406030204" charset="0"/>
                      </a:rPr>
                      <m:t>𝑛</m:t>
                    </m:r>
                    <m:sSup>
                      <m:sSupPr>
                        <m:ctrlPr>
                          <a:rPr lang="en-US" altLang="zh-CN" sz="2400" i="1">
                            <a:solidFill>
                              <a:schemeClr val="tx2"/>
                            </a:solidFill>
                            <a:latin typeface="Cambria Math" panose="02040503050406030204" charset="0"/>
                            <a:cs typeface="Cambria Math" panose="02040503050406030204" charset="0"/>
                          </a:rPr>
                        </m:ctrlPr>
                      </m:sSupPr>
                      <m:e>
                        <m:r>
                          <a:rPr lang="en-US" altLang="zh-CN" sz="2400" i="1">
                            <a:solidFill>
                              <a:schemeClr val="tx2"/>
                            </a:solidFill>
                            <a:latin typeface="Cambria Math" panose="02040503050406030204" charset="0"/>
                            <a:cs typeface="Cambria Math" panose="02040503050406030204" charset="0"/>
                          </a:rPr>
                          <m:t>2</m:t>
                        </m:r>
                      </m:e>
                      <m:sup>
                        <m:r>
                          <a:rPr lang="en-US" altLang="zh-CN" sz="2400" i="1">
                            <a:solidFill>
                              <a:schemeClr val="tx2"/>
                            </a:solidFill>
                            <a:latin typeface="Cambria Math" panose="02040503050406030204" charset="0"/>
                            <a:cs typeface="Cambria Math" panose="02040503050406030204" charset="0"/>
                          </a:rPr>
                          <m:t>𝑛</m:t>
                        </m:r>
                      </m:sup>
                    </m:sSup>
                    <m:r>
                      <a:rPr lang="en-US" altLang="zh-CN" sz="2400" i="1">
                        <a:solidFill>
                          <a:schemeClr val="tx2"/>
                        </a:solidFill>
                        <a:latin typeface="Cambria Math" panose="02040503050406030204" charset="0"/>
                        <a:cs typeface="Cambria Math" panose="02040503050406030204" charset="0"/>
                      </a:rPr>
                      <m:t>)</m:t>
                    </m:r>
                  </m:oMath>
                </a14:m>
                <a:r>
                  <a:rPr lang="en-US" altLang="zh-CN" sz="2400" dirty="0">
                    <a:solidFill>
                      <a:schemeClr val="tx2"/>
                    </a:solidFill>
                    <a:ea typeface="HarmonyOS Sans SC"/>
                  </a:rPr>
                  <a:t> </a:t>
                </a:r>
                <a:r>
                  <a:rPr lang="en-US" altLang="zh-CN" sz="2400" dirty="0" err="1">
                    <a:solidFill>
                      <a:schemeClr val="tx2"/>
                    </a:solidFill>
                    <a:ea typeface="HarmonyOS Sans SC"/>
                  </a:rPr>
                  <a:t>下完成了这道题目</a:t>
                </a:r>
                <a:r>
                  <a:rPr lang="en-US" altLang="zh-CN" sz="2400" dirty="0">
                    <a:solidFill>
                      <a:schemeClr val="tx2"/>
                    </a:solidFill>
                    <a:ea typeface="HarmonyOS Sans SC"/>
                  </a:rPr>
                  <a:t>。</a:t>
                </a:r>
                <a:endParaRPr lang="en-US" altLang="zh-CN" sz="2400" dirty="0">
                  <a:solidFill>
                    <a:schemeClr val="tx2"/>
                  </a:solidFill>
                  <a:ea typeface="HarmonyOS Sans SC"/>
                </a:endParaRPr>
              </a:p>
              <a:p>
                <a:pPr>
                  <a:lnSpc>
                    <a:spcPct val="110000"/>
                  </a:lnSpc>
                </a:pPr>
                <a:r>
                  <a:rPr lang="en-US" altLang="zh-CN" sz="2400" dirty="0">
                    <a:solidFill>
                      <a:schemeClr val="tx2"/>
                    </a:solidFill>
                    <a:ea typeface="HarmonyOS Sans SC"/>
                  </a:rPr>
                  <a:t>https://www.luogu.com.cn/problem/P6789</a:t>
                </a:r>
                <a:endParaRPr lang="en-US" altLang="zh-CN" sz="2400" dirty="0">
                  <a:solidFill>
                    <a:schemeClr val="tx2"/>
                  </a:solidFill>
                  <a:ea typeface="HarmonyOS Sans SC"/>
                </a:endParaRPr>
              </a:p>
            </p:txBody>
          </p:sp>
        </mc:Choice>
        <mc:Fallback>
          <p:sp>
            <p:nvSpPr>
              <p:cNvPr id="11" name="内容占位符 2"/>
              <p:cNvSpPr txBox="1">
                <a:spLocks noRot="1" noChangeAspect="1" noMove="1" noResize="1" noEditPoints="1" noAdjustHandles="1" noChangeArrowheads="1" noChangeShapeType="1" noTextEdit="1"/>
              </p:cNvSpPr>
              <p:nvPr/>
            </p:nvSpPr>
            <p:spPr>
              <a:xfrm>
                <a:off x="838200" y="1671516"/>
                <a:ext cx="10515600" cy="4707550"/>
              </a:xfrm>
              <a:prstGeom prst="rect">
                <a:avLst/>
              </a:prstGeom>
              <a:blipFill rotWithShape="1">
                <a:blip r:embed="rId4"/>
                <a:stretch>
                  <a:fillRect t="-4" b="10"/>
                </a:stretch>
              </a:blipFill>
            </p:spPr>
            <p:txBody>
              <a:bodyPr/>
              <a:lstStyle/>
              <a:p>
                <a:r>
                  <a:rPr lang="zh-CN" altLang="en-US">
                    <a:noFill/>
                  </a:rPr>
                  <a:t> </a:t>
                </a:r>
              </a:p>
            </p:txBody>
          </p:sp>
        </mc:Fallback>
      </mc:AlternateContent>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p:cNvSpPr txBox="1"/>
          <p:nvPr/>
        </p:nvSpPr>
        <p:spPr>
          <a:xfrm>
            <a:off x="838200" y="1597665"/>
            <a:ext cx="10515600" cy="472947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00000"/>
              </a:lnSpc>
              <a:spcBef>
                <a:spcPts val="0"/>
              </a:spcBef>
            </a:pPr>
            <a:r>
              <a:rPr lang="zh-CN" altLang="en-US" sz="2800" dirty="0">
                <a:solidFill>
                  <a:schemeClr val="tx2"/>
                </a:solidFill>
                <a:latin typeface="HarmonyOS Sans SC"/>
                <a:ea typeface="等线" panose="02010600030101010101" charset="-122"/>
                <a:cs typeface="+mn-cs"/>
              </a:rPr>
              <a:t>首先考虑判定一个数是不是 </a:t>
            </a:r>
            <a:r>
              <a:rPr lang="en-US" altLang="zh-CN" sz="2800" dirty="0">
                <a:solidFill>
                  <a:schemeClr val="tx2"/>
                </a:solidFill>
                <a:latin typeface="HarmonyOS Sans SC"/>
                <a:ea typeface="等线" panose="02010600030101010101" charset="-122"/>
                <a:cs typeface="+mn-cs"/>
              </a:rPr>
              <a:t>FEN</a:t>
            </a:r>
            <a:r>
              <a:rPr lang="zh-CN" altLang="en-US" sz="2800" dirty="0">
                <a:solidFill>
                  <a:schemeClr val="tx2"/>
                </a:solidFill>
                <a:latin typeface="HarmonyOS Sans SC"/>
                <a:ea typeface="等线" panose="02010600030101010101" charset="-122"/>
                <a:cs typeface="+mn-cs"/>
              </a:rPr>
              <a:t>。考虑将其质因数分解，然后每次扒掉两个不同的质因数。按照经典结论，最终所有质因数能够全部扒完当且仅当：</a:t>
            </a:r>
            <a:endParaRPr lang="en-US" altLang="zh-CN" sz="2800" dirty="0">
              <a:solidFill>
                <a:schemeClr val="tx2"/>
              </a:solidFill>
              <a:latin typeface="HarmonyOS Sans SC"/>
              <a:ea typeface="等线" panose="02010600030101010101" charset="-122"/>
              <a:cs typeface="+mn-cs"/>
            </a:endParaRPr>
          </a:p>
          <a:p>
            <a:pPr marL="285750" lvl="0" indent="-285750">
              <a:lnSpc>
                <a:spcPct val="100000"/>
              </a:lnSpc>
              <a:spcBef>
                <a:spcPts val="0"/>
              </a:spcBef>
              <a:buFont typeface="Arial" panose="020B0604020202020204" pitchFamily="34" charset="0"/>
              <a:buChar char="•"/>
            </a:pPr>
            <a:r>
              <a:rPr lang="zh-CN" altLang="en-US" sz="2800" dirty="0">
                <a:solidFill>
                  <a:schemeClr val="tx2"/>
                </a:solidFill>
                <a:latin typeface="HarmonyOS Sans SC"/>
                <a:ea typeface="等线" panose="02010600030101010101" charset="-122"/>
                <a:cs typeface="+mn-cs"/>
              </a:rPr>
              <a:t>所有质因数次数之和是偶数。</a:t>
            </a:r>
            <a:endParaRPr lang="en-US" altLang="zh-CN" sz="2800" dirty="0">
              <a:solidFill>
                <a:schemeClr val="tx2"/>
              </a:solidFill>
              <a:latin typeface="HarmonyOS Sans SC"/>
              <a:ea typeface="等线" panose="02010600030101010101" charset="-122"/>
              <a:cs typeface="+mn-cs"/>
            </a:endParaRPr>
          </a:p>
          <a:p>
            <a:pPr marL="285750" lvl="0" indent="-285750">
              <a:lnSpc>
                <a:spcPct val="100000"/>
              </a:lnSpc>
              <a:spcBef>
                <a:spcPts val="0"/>
              </a:spcBef>
              <a:buFont typeface="Arial" panose="020B0604020202020204" pitchFamily="34" charset="0"/>
              <a:buChar char="•"/>
            </a:pPr>
            <a:r>
              <a:rPr lang="zh-CN" altLang="en-US" sz="2800" dirty="0">
                <a:solidFill>
                  <a:schemeClr val="tx2"/>
                </a:solidFill>
                <a:latin typeface="HarmonyOS Sans SC"/>
                <a:ea typeface="等线" panose="02010600030101010101" charset="-122"/>
                <a:cs typeface="+mn-cs"/>
              </a:rPr>
              <a:t>所有质因数中最大次数不超过总次数的一半。</a:t>
            </a:r>
            <a:endParaRPr lang="zh-CN" altLang="en-US" sz="2800" dirty="0">
              <a:solidFill>
                <a:schemeClr val="tx2"/>
              </a:solidFill>
              <a:latin typeface="HarmonyOS Sans SC"/>
              <a:ea typeface="等线" panose="02010600030101010101" charset="-122"/>
              <a:cs typeface="+mn-cs"/>
            </a:endParaRPr>
          </a:p>
        </p:txBody>
      </p: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p:sp>
        <p:nvSpPr>
          <p:cNvPr id="2" name="标题 1"/>
          <p:cNvSpPr txBox="1"/>
          <p:nvPr/>
        </p:nvSpPr>
        <p:spPr>
          <a:xfrm>
            <a:off x="594360" y="754380"/>
            <a:ext cx="11574780" cy="637540"/>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sz="3200" dirty="0">
                <a:latin typeface="HarmonyOS Sans SC" charset="0"/>
                <a:cs typeface="HarmonyOS Sans SC" charset="0"/>
              </a:rPr>
              <a:t>Problem </a:t>
            </a:r>
            <a:r>
              <a:rPr kumimoji="1" lang="en-US" altLang="zh-CN" sz="3200" dirty="0">
                <a:latin typeface="HarmonyOS Sans SC" charset="0"/>
                <a:cs typeface="HarmonyOS Sans SC" charset="0"/>
              </a:rPr>
              <a:t>D</a:t>
            </a:r>
            <a:r>
              <a:rPr kumimoji="1" lang="zh-CN" altLang="en-US" sz="3200" dirty="0">
                <a:latin typeface="HarmonyOS Sans SC" charset="0"/>
                <a:cs typeface="HarmonyOS Sans SC" charset="0"/>
              </a:rPr>
              <a:t>. </a:t>
            </a:r>
            <a:r>
              <a:rPr lang="en-US" altLang="zh-CN" sz="3200" dirty="0">
                <a:latin typeface="HarmonyOS Sans SC" charset="0"/>
                <a:cs typeface="HarmonyOS Sans SC" charset="0"/>
              </a:rPr>
              <a:t>Fourier and the theory for the universe</a:t>
            </a:r>
            <a:endParaRPr kumimoji="1" lang="en-US" altLang="zh-CN" sz="3200" dirty="0">
              <a:latin typeface="HarmonyOS Sans SC" charset="0"/>
              <a:cs typeface="HarmonyOS Sans SC" charset="0"/>
            </a:endParaRPr>
          </a:p>
          <a:p>
            <a:endParaRPr kumimoji="1" lang="zh-CN" altLang="en-US" sz="3200" dirty="0">
              <a:latin typeface="HarmonyOS Sans SC" charset="0"/>
              <a:cs typeface="HarmonyOS Sans SC"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标题 1"/>
              <p:cNvSpPr txBox="1"/>
              <p:nvPr/>
            </p:nvSpPr>
            <p:spPr>
              <a:xfrm>
                <a:off x="838200" y="1597665"/>
                <a:ext cx="10515600" cy="472947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00000"/>
                  </a:lnSpc>
                  <a:spcBef>
                    <a:spcPts val="0"/>
                  </a:spcBef>
                </a:pPr>
                <a:r>
                  <a:rPr lang="zh-CN" altLang="en-US" sz="2400" dirty="0">
                    <a:solidFill>
                      <a:schemeClr val="tx2"/>
                    </a:solidFill>
                    <a:latin typeface="等线" panose="02010600030101010101" charset="-122"/>
                    <a:ea typeface="等线" panose="02010600030101010101" charset="-122"/>
                    <a:cs typeface="+mn-cs"/>
                  </a:rPr>
                  <a:t>然后考虑一个经典的 </a:t>
                </a:r>
                <a:r>
                  <a:rPr lang="en-US" altLang="zh-CN" sz="2400" dirty="0">
                    <a:solidFill>
                      <a:schemeClr val="tx2"/>
                    </a:solidFill>
                    <a:latin typeface="等线" panose="02010600030101010101" charset="-122"/>
                    <a:ea typeface="等线" panose="02010600030101010101" charset="-122"/>
                    <a:cs typeface="+mn-cs"/>
                  </a:rPr>
                  <a:t>min25 </a:t>
                </a:r>
                <a:r>
                  <a:rPr lang="zh-CN" altLang="en-US" sz="2400" dirty="0">
                    <a:solidFill>
                      <a:schemeClr val="tx2"/>
                    </a:solidFill>
                    <a:latin typeface="等线" panose="02010600030101010101" charset="-122"/>
                    <a:ea typeface="等线" panose="02010600030101010101" charset="-122"/>
                    <a:cs typeface="+mn-cs"/>
                  </a:rPr>
                  <a:t>筛做法。令</a:t>
                </a:r>
                <a:endParaRPr lang="en-US" altLang="zh-CN" sz="2400" dirty="0">
                  <a:solidFill>
                    <a:schemeClr val="tx2"/>
                  </a:solidFill>
                  <a:latin typeface="等线" panose="02010600030101010101" charset="-122"/>
                  <a:ea typeface="等线" panose="02010600030101010101" charset="-122"/>
                  <a:cs typeface="+mn-cs"/>
                </a:endParaRPr>
              </a:p>
              <a:p>
                <a:pPr lvl="0">
                  <a:lnSpc>
                    <a:spcPct val="100000"/>
                  </a:lnSpc>
                  <a:spcBef>
                    <a:spcPts val="0"/>
                  </a:spcBef>
                </a:pPr>
                <a:endParaRPr lang="en-US" altLang="zh-CN" sz="2400" dirty="0">
                  <a:solidFill>
                    <a:schemeClr val="tx2"/>
                  </a:solidFill>
                  <a:latin typeface="等线" panose="02010600030101010101" charset="-122"/>
                  <a:ea typeface="等线" panose="02010600030101010101" charset="-122"/>
                  <a:cs typeface="+mn-cs"/>
                </a:endParaRPr>
              </a:p>
              <a:p>
                <a:pPr lvl="0" algn="ctr">
                  <a:lnSpc>
                    <a:spcPct val="100000"/>
                  </a:lnSpc>
                  <a:spcBef>
                    <a:spcPts val="0"/>
                  </a:spcBef>
                </a:pPr>
                <a:r>
                  <a:rPr lang="zh-CN" altLang="en-US" sz="2400" dirty="0">
                    <a:solidFill>
                      <a:schemeClr val="tx2"/>
                    </a:solidFill>
                    <a:latin typeface="等线" panose="02010600030101010101" charset="-122"/>
                    <a:ea typeface="等线" panose="02010600030101010101" charset="-122"/>
                    <a:cs typeface="+mn-cs"/>
                  </a:rPr>
                  <a:t> </a:t>
                </a:r>
                <a14:m>
                  <m:oMath xmlns:m="http://schemas.openxmlformats.org/officeDocument/2006/math">
                    <m:r>
                      <a:rPr lang="en-US" altLang="zh-CN" sz="2400" i="1">
                        <a:solidFill>
                          <a:schemeClr val="tx2"/>
                        </a:solidFill>
                        <a:latin typeface="Cambria Math" panose="02040503050406030204" charset="0"/>
                        <a:cs typeface="+mn-cs"/>
                      </a:rPr>
                      <m:t>𝑓</m:t>
                    </m:r>
                    <m:d>
                      <m:dPr>
                        <m:ctrlPr>
                          <a:rPr lang="en-US" altLang="zh-CN" sz="2400" i="1">
                            <a:solidFill>
                              <a:schemeClr val="tx2"/>
                            </a:solidFill>
                            <a:latin typeface="Cambria Math" panose="02040503050406030204" charset="0"/>
                            <a:cs typeface="+mn-cs"/>
                          </a:rPr>
                        </m:ctrlPr>
                      </m:dPr>
                      <m:e>
                        <m:r>
                          <a:rPr lang="en-US" altLang="zh-CN" sz="2400" i="1">
                            <a:solidFill>
                              <a:schemeClr val="tx2"/>
                            </a:solidFill>
                            <a:latin typeface="Cambria Math" panose="02040503050406030204" charset="0"/>
                            <a:cs typeface="+mn-cs"/>
                          </a:rPr>
                          <m:t>𝑛</m:t>
                        </m:r>
                        <m:r>
                          <a:rPr lang="en-US" altLang="zh-CN" sz="2400" i="1">
                            <a:solidFill>
                              <a:schemeClr val="tx2"/>
                            </a:solidFill>
                            <a:latin typeface="Cambria Math" panose="02040503050406030204" charset="0"/>
                            <a:cs typeface="+mn-cs"/>
                          </a:rPr>
                          <m:t>,</m:t>
                        </m:r>
                        <m:r>
                          <m:rPr>
                            <m:sty m:val="p"/>
                          </m:rPr>
                          <a:rPr lang="en-US" altLang="zh-CN" sz="2400" i="1">
                            <a:solidFill>
                              <a:schemeClr val="tx2"/>
                            </a:solidFill>
                            <a:latin typeface="Cambria Math" panose="02040503050406030204" charset="0"/>
                            <a:cs typeface="+mn-cs"/>
                          </a:rPr>
                          <m:t>j</m:t>
                        </m:r>
                      </m:e>
                    </m:d>
                    <m:r>
                      <a:rPr lang="en-US" altLang="zh-CN" sz="2400" b="0" i="1" smtClean="0">
                        <a:solidFill>
                          <a:schemeClr val="tx2"/>
                        </a:solidFill>
                        <a:latin typeface="Cambria Math" panose="02040503050406030204" charset="0"/>
                        <a:cs typeface="+mn-cs"/>
                      </a:rPr>
                      <m:t>=</m:t>
                    </m:r>
                    <m:nary>
                      <m:naryPr>
                        <m:chr m:val="∑"/>
                        <m:grow m:val="on"/>
                        <m:ctrlPr>
                          <a:rPr lang="en-US" altLang="zh-CN" sz="2400" b="0" i="1" smtClean="0">
                            <a:solidFill>
                              <a:schemeClr val="tx2"/>
                            </a:solidFill>
                            <a:latin typeface="Cambria Math" panose="02040503050406030204" charset="0"/>
                            <a:cs typeface="+mn-cs"/>
                          </a:rPr>
                        </m:ctrlPr>
                      </m:naryPr>
                      <m:sub>
                        <m:r>
                          <m:rPr>
                            <m:brk m:alnAt="23"/>
                          </m:rPr>
                          <a:rPr lang="en-US" altLang="zh-CN" sz="2400" b="0" i="1" smtClean="0">
                            <a:solidFill>
                              <a:schemeClr val="tx2"/>
                            </a:solidFill>
                            <a:latin typeface="Cambria Math" panose="02040503050406030204" charset="0"/>
                            <a:cs typeface="+mn-cs"/>
                          </a:rPr>
                          <m:t>𝑖</m:t>
                        </m:r>
                        <m:r>
                          <a:rPr lang="en-US" altLang="zh-CN" sz="2400" b="0" i="1" smtClean="0">
                            <a:solidFill>
                              <a:schemeClr val="tx2"/>
                            </a:solidFill>
                            <a:latin typeface="Cambria Math" panose="02040503050406030204" charset="0"/>
                            <a:cs typeface="+mn-cs"/>
                          </a:rPr>
                          <m:t>=</m:t>
                        </m:r>
                        <m:r>
                          <a:rPr lang="en-US" altLang="zh-CN" sz="2400" b="0" i="1" smtClean="0">
                            <a:solidFill>
                              <a:schemeClr val="tx2"/>
                            </a:solidFill>
                            <a:latin typeface="Cambria Math" panose="02040503050406030204" charset="0"/>
                            <a:cs typeface="+mn-cs"/>
                          </a:rPr>
                          <m:t>2</m:t>
                        </m:r>
                      </m:sub>
                      <m:sup>
                        <m:r>
                          <a:rPr lang="en-US" altLang="zh-CN" sz="2400" b="0" i="1" smtClean="0">
                            <a:solidFill>
                              <a:schemeClr val="tx2"/>
                            </a:solidFill>
                            <a:latin typeface="Cambria Math" panose="02040503050406030204" charset="0"/>
                            <a:cs typeface="+mn-cs"/>
                          </a:rPr>
                          <m:t>𝑛</m:t>
                        </m:r>
                      </m:sup>
                      <m:e>
                        <m:d>
                          <m:dPr>
                            <m:begChr m:val="["/>
                            <m:endChr m:val="]"/>
                            <m:ctrlPr>
                              <a:rPr lang="en-US" altLang="zh-CN" sz="2400" i="1">
                                <a:solidFill>
                                  <a:schemeClr val="tx2"/>
                                </a:solidFill>
                                <a:latin typeface="Cambria Math" panose="02040503050406030204" charset="0"/>
                              </a:rPr>
                            </m:ctrlPr>
                          </m:dPr>
                          <m:e>
                            <m:r>
                              <a:rPr lang="en-US" altLang="zh-CN" sz="2400" i="1">
                                <a:solidFill>
                                  <a:schemeClr val="tx2"/>
                                </a:solidFill>
                                <a:latin typeface="Cambria Math" panose="02040503050406030204" charset="0"/>
                              </a:rPr>
                              <m:t>𝑖</m:t>
                            </m:r>
                            <m:r>
                              <a:rPr lang="en-US" altLang="zh-CN" sz="2400" i="1">
                                <a:solidFill>
                                  <a:schemeClr val="tx2"/>
                                </a:solidFill>
                                <a:latin typeface="Cambria Math" panose="02040503050406030204" charset="0"/>
                              </a:rPr>
                              <m:t> </m:t>
                            </m:r>
                            <m:r>
                              <a:rPr lang="zh-CN" altLang="en-US" sz="2400" i="1">
                                <a:solidFill>
                                  <a:schemeClr val="tx2"/>
                                </a:solidFill>
                                <a:latin typeface="Cambria Math" panose="02040503050406030204" charset="0"/>
                              </a:rPr>
                              <m:t>的最小质因子大于第</m:t>
                            </m:r>
                            <m:r>
                              <a:rPr lang="en-US" altLang="zh-CN" sz="2400" i="1">
                                <a:solidFill>
                                  <a:schemeClr val="tx2"/>
                                </a:solidFill>
                                <a:latin typeface="Cambria Math" panose="02040503050406030204" charset="0"/>
                              </a:rPr>
                              <m:t>𝑗</m:t>
                            </m:r>
                            <m:r>
                              <a:rPr lang="zh-CN" altLang="en-US" sz="2400" i="1">
                                <a:solidFill>
                                  <a:schemeClr val="tx2"/>
                                </a:solidFill>
                                <a:latin typeface="Cambria Math" panose="02040503050406030204" charset="0"/>
                              </a:rPr>
                              <m:t>个质数</m:t>
                            </m:r>
                          </m:e>
                        </m:d>
                        <m:r>
                          <a:rPr lang="en-US" altLang="zh-CN" sz="2400" i="1">
                            <a:solidFill>
                              <a:schemeClr val="tx2"/>
                            </a:solidFill>
                            <a:latin typeface="Cambria Math" panose="02040503050406030204" charset="0"/>
                          </a:rPr>
                          <m:t> [</m:t>
                        </m:r>
                        <m:r>
                          <a:rPr lang="en-US" altLang="zh-CN" sz="2400" i="1">
                            <a:solidFill>
                              <a:schemeClr val="tx2"/>
                            </a:solidFill>
                            <a:latin typeface="Cambria Math" panose="02040503050406030204" charset="0"/>
                          </a:rPr>
                          <m:t>𝑖</m:t>
                        </m:r>
                        <m:r>
                          <a:rPr lang="en-US" altLang="zh-CN" sz="2400" i="1">
                            <a:solidFill>
                              <a:schemeClr val="tx2"/>
                            </a:solidFill>
                            <a:latin typeface="Cambria Math" panose="02040503050406030204" charset="0"/>
                          </a:rPr>
                          <m:t> </m:t>
                        </m:r>
                        <m:r>
                          <a:rPr lang="zh-CN" altLang="en-US" sz="2400" i="1">
                            <a:solidFill>
                              <a:schemeClr val="tx2"/>
                            </a:solidFill>
                            <a:latin typeface="Cambria Math" panose="02040503050406030204" charset="0"/>
                          </a:rPr>
                          <m:t>是</m:t>
                        </m:r>
                        <m:r>
                          <m:rPr>
                            <m:nor/>
                          </m:rPr>
                          <a:rPr lang="en-US" altLang="zh-CN" sz="2400" i="0">
                            <a:solidFill>
                              <a:schemeClr val="tx2"/>
                            </a:solidFill>
                            <a:latin typeface="Cambria Math" panose="02040503050406030204" charset="0"/>
                          </a:rPr>
                          <m:t>FEN</m:t>
                        </m:r>
                        <m:r>
                          <a:rPr lang="en-US" altLang="zh-CN" sz="2400" i="1">
                            <a:solidFill>
                              <a:schemeClr val="tx2"/>
                            </a:solidFill>
                            <a:latin typeface="Cambria Math" panose="02040503050406030204" charset="0"/>
                          </a:rPr>
                          <m:t>]</m:t>
                        </m:r>
                      </m:e>
                    </m:nary>
                  </m:oMath>
                </a14:m>
                <a:endParaRPr lang="en-US" altLang="zh-CN" sz="2400" dirty="0">
                  <a:solidFill>
                    <a:schemeClr val="tx2"/>
                  </a:solidFill>
                  <a:latin typeface="等线" panose="02010600030101010101" charset="-122"/>
                  <a:ea typeface="等线" panose="02010600030101010101" charset="-122"/>
                  <a:cs typeface="+mn-cs"/>
                </a:endParaRPr>
              </a:p>
              <a:p>
                <a:pPr lvl="0">
                  <a:lnSpc>
                    <a:spcPct val="100000"/>
                  </a:lnSpc>
                  <a:spcBef>
                    <a:spcPts val="0"/>
                  </a:spcBef>
                </a:pPr>
                <a:endParaRPr lang="en-US" altLang="zh-CN" sz="2400" dirty="0">
                  <a:solidFill>
                    <a:schemeClr val="tx2"/>
                  </a:solidFill>
                  <a:latin typeface="等线" panose="02010600030101010101" charset="-122"/>
                  <a:ea typeface="等线" panose="02010600030101010101" charset="-122"/>
                  <a:cs typeface="+mn-cs"/>
                </a:endParaRPr>
              </a:p>
              <a:p>
                <a:pPr lvl="0">
                  <a:lnSpc>
                    <a:spcPct val="100000"/>
                  </a:lnSpc>
                  <a:spcBef>
                    <a:spcPts val="0"/>
                  </a:spcBef>
                </a:pPr>
                <a:r>
                  <a:rPr lang="zh-CN" altLang="en-US" sz="2400" dirty="0">
                    <a:solidFill>
                      <a:schemeClr val="tx2"/>
                    </a:solidFill>
                    <a:latin typeface="等线" panose="02010600030101010101" charset="-122"/>
                    <a:ea typeface="等线" panose="02010600030101010101" charset="-122"/>
                    <a:cs typeface="+mn-cs"/>
                  </a:rPr>
                  <a:t>则我们要计算 </a:t>
                </a:r>
                <a14:m>
                  <m:oMath xmlns:m="http://schemas.openxmlformats.org/officeDocument/2006/math">
                    <m:r>
                      <a:rPr lang="en-US" altLang="zh-CN" sz="2400" i="1">
                        <a:solidFill>
                          <a:schemeClr val="tx2"/>
                        </a:solidFill>
                        <a:latin typeface="Cambria Math" panose="02040503050406030204" charset="0"/>
                        <a:cs typeface="+mn-cs"/>
                      </a:rPr>
                      <m:t>𝑓</m:t>
                    </m:r>
                    <m:r>
                      <a:rPr lang="en-US" altLang="zh-CN" sz="2400" i="1">
                        <a:solidFill>
                          <a:schemeClr val="tx2"/>
                        </a:solidFill>
                        <a:latin typeface="Cambria Math" panose="02040503050406030204" charset="0"/>
                        <a:cs typeface="+mn-cs"/>
                      </a:rPr>
                      <m:t>(</m:t>
                    </m:r>
                    <m:r>
                      <a:rPr lang="en-US" altLang="zh-CN" sz="2400" i="1">
                        <a:solidFill>
                          <a:schemeClr val="tx2"/>
                        </a:solidFill>
                        <a:latin typeface="Cambria Math" panose="02040503050406030204" charset="0"/>
                        <a:cs typeface="+mn-cs"/>
                      </a:rPr>
                      <m:t>𝑛</m:t>
                    </m:r>
                    <m:r>
                      <a:rPr lang="en-US" altLang="zh-CN" sz="2400" i="1">
                        <a:solidFill>
                          <a:schemeClr val="tx2"/>
                        </a:solidFill>
                        <a:latin typeface="Cambria Math" panose="02040503050406030204" charset="0"/>
                        <a:cs typeface="+mn-cs"/>
                      </a:rPr>
                      <m:t>,</m:t>
                    </m:r>
                    <m:r>
                      <a:rPr lang="en-US" altLang="zh-CN" sz="2400" i="1">
                        <a:solidFill>
                          <a:schemeClr val="tx2"/>
                        </a:solidFill>
                        <a:latin typeface="Cambria Math" panose="02040503050406030204" charset="0"/>
                        <a:cs typeface="+mn-cs"/>
                      </a:rPr>
                      <m:t>0</m:t>
                    </m:r>
                    <m:r>
                      <a:rPr lang="en-US" altLang="zh-CN" sz="2400" i="1">
                        <a:solidFill>
                          <a:schemeClr val="tx2"/>
                        </a:solidFill>
                        <a:latin typeface="Cambria Math" panose="02040503050406030204" charset="0"/>
                        <a:cs typeface="+mn-cs"/>
                      </a:rPr>
                      <m:t>)</m:t>
                    </m:r>
                  </m:oMath>
                </a14:m>
                <a:r>
                  <a:rPr lang="zh-CN" altLang="en-US" sz="2400" dirty="0">
                    <a:solidFill>
                      <a:schemeClr val="tx2"/>
                    </a:solidFill>
                    <a:latin typeface="等线" panose="02010600030101010101" charset="-122"/>
                    <a:ea typeface="等线" panose="02010600030101010101" charset="-122"/>
                    <a:cs typeface="+mn-cs"/>
                  </a:rPr>
                  <a:t>。</a:t>
                </a:r>
                <a:endParaRPr lang="en-US" altLang="zh-CN" sz="2400" dirty="0">
                  <a:solidFill>
                    <a:schemeClr val="tx2"/>
                  </a:solidFill>
                  <a:latin typeface="等线" panose="02010600030101010101" charset="-122"/>
                  <a:ea typeface="等线" panose="02010600030101010101" charset="-122"/>
                  <a:cs typeface="+mn-cs"/>
                </a:endParaRPr>
              </a:p>
              <a:p>
                <a:pPr lvl="0">
                  <a:lnSpc>
                    <a:spcPct val="100000"/>
                  </a:lnSpc>
                  <a:spcBef>
                    <a:spcPts val="0"/>
                  </a:spcBef>
                </a:pPr>
                <a:endParaRPr lang="en-US" altLang="zh-CN" sz="2400" dirty="0">
                  <a:solidFill>
                    <a:schemeClr val="tx2"/>
                  </a:solidFill>
                  <a:latin typeface="等线" panose="02010600030101010101" charset="-122"/>
                  <a:ea typeface="等线" panose="02010600030101010101" charset="-122"/>
                  <a:cs typeface="+mn-cs"/>
                </a:endParaRPr>
              </a:p>
              <a:p>
                <a:pPr lvl="0">
                  <a:lnSpc>
                    <a:spcPct val="100000"/>
                  </a:lnSpc>
                  <a:spcBef>
                    <a:spcPts val="0"/>
                  </a:spcBef>
                </a:pPr>
                <a:r>
                  <a:rPr lang="zh-CN" altLang="en-US" sz="2400" dirty="0">
                    <a:solidFill>
                      <a:schemeClr val="tx2"/>
                    </a:solidFill>
                    <a:latin typeface="等线" panose="02010600030101010101" charset="-122"/>
                    <a:ea typeface="等线" panose="02010600030101010101" charset="-122"/>
                    <a:cs typeface="+mn-cs"/>
                  </a:rPr>
                  <a:t>到这里应该很容易想到，我们除了 </a:t>
                </a:r>
                <a14:m>
                  <m:oMath xmlns:m="http://schemas.openxmlformats.org/officeDocument/2006/math">
                    <m:r>
                      <a:rPr lang="en-US" altLang="zh-CN" sz="2400" i="1" dirty="0" smtClean="0">
                        <a:solidFill>
                          <a:schemeClr val="tx2"/>
                        </a:solidFill>
                        <a:latin typeface="Cambria Math" panose="02040503050406030204" charset="0"/>
                        <a:ea typeface="等线" panose="02010600030101010101" charset="-122"/>
                        <a:cs typeface="+mn-cs"/>
                      </a:rPr>
                      <m:t>𝑗</m:t>
                    </m:r>
                  </m:oMath>
                </a14:m>
                <a:r>
                  <a:rPr lang="en-US" altLang="zh-CN" sz="2400" dirty="0">
                    <a:solidFill>
                      <a:schemeClr val="tx2"/>
                    </a:solidFill>
                    <a:latin typeface="等线" panose="02010600030101010101" charset="-122"/>
                    <a:ea typeface="等线" panose="02010600030101010101" charset="-122"/>
                    <a:cs typeface="+mn-cs"/>
                  </a:rPr>
                  <a:t> </a:t>
                </a:r>
                <a:r>
                  <a:rPr lang="zh-CN" altLang="en-US" sz="2400" dirty="0">
                    <a:solidFill>
                      <a:schemeClr val="tx2"/>
                    </a:solidFill>
                    <a:latin typeface="等线" panose="02010600030101010101" charset="-122"/>
                    <a:ea typeface="等线" panose="02010600030101010101" charset="-122"/>
                    <a:cs typeface="+mn-cs"/>
                  </a:rPr>
                  <a:t>这个信息以外，还要另外记两维信息才能判定 </a:t>
                </a:r>
                <a:r>
                  <a:rPr lang="en-US" altLang="zh-CN" sz="2400" dirty="0">
                    <a:solidFill>
                      <a:schemeClr val="tx2"/>
                    </a:solidFill>
                    <a:latin typeface="等线" panose="02010600030101010101" charset="-122"/>
                    <a:ea typeface="等线" panose="02010600030101010101" charset="-122"/>
                    <a:cs typeface="+mn-cs"/>
                  </a:rPr>
                  <a:t>FEN</a:t>
                </a:r>
                <a:r>
                  <a:rPr lang="zh-CN" altLang="en-US" sz="2400" dirty="0">
                    <a:solidFill>
                      <a:schemeClr val="tx2"/>
                    </a:solidFill>
                    <a:latin typeface="等线" panose="02010600030101010101" charset="-122"/>
                    <a:ea typeface="等线" panose="02010600030101010101" charset="-122"/>
                    <a:cs typeface="+mn-cs"/>
                  </a:rPr>
                  <a:t>，分别是质因数的最大次数以及总次数。这两维的值域都是对数级别的，因此或许会以为复杂度是 </a:t>
                </a:r>
                <a14:m>
                  <m:oMath xmlns:m="http://schemas.openxmlformats.org/officeDocument/2006/math">
                    <m:r>
                      <a:rPr lang="en-US" altLang="zh-CN" sz="2400" i="1">
                        <a:solidFill>
                          <a:schemeClr val="tx2"/>
                        </a:solidFill>
                        <a:latin typeface="Cambria Math" panose="02040503050406030204" charset="0"/>
                        <a:cs typeface="+mn-cs"/>
                      </a:rPr>
                      <m:t>𝑂</m:t>
                    </m:r>
                    <m:func>
                      <m:funcPr>
                        <m:ctrlPr>
                          <a:rPr lang="en-US" altLang="zh-CN" sz="2400" i="1">
                            <a:solidFill>
                              <a:schemeClr val="tx2"/>
                            </a:solidFill>
                            <a:latin typeface="Cambria Math" panose="02040503050406030204" charset="0"/>
                            <a:cs typeface="+mn-cs"/>
                          </a:rPr>
                        </m:ctrlPr>
                      </m:funcPr>
                      <m:fName>
                        <m:d>
                          <m:dPr>
                            <m:ctrlPr>
                              <a:rPr lang="en-US" altLang="zh-CN" sz="2400" i="1">
                                <a:solidFill>
                                  <a:schemeClr val="tx2"/>
                                </a:solidFill>
                                <a:latin typeface="Cambria Math" panose="02040503050406030204" charset="0"/>
                                <a:cs typeface="+mn-cs"/>
                              </a:rPr>
                            </m:ctrlPr>
                          </m:dPr>
                          <m:e>
                            <m:r>
                              <m:rPr>
                                <m:sty m:val="p"/>
                              </m:rPr>
                              <a:rPr lang="en-US" altLang="zh-CN" sz="2400" b="0" i="1" smtClean="0">
                                <a:solidFill>
                                  <a:schemeClr val="tx2"/>
                                </a:solidFill>
                                <a:latin typeface="Cambria Math" panose="02040503050406030204" charset="0"/>
                                <a:cs typeface="+mn-cs"/>
                              </a:rPr>
                              <m:t>min</m:t>
                            </m:r>
                            <m:r>
                              <a:rPr lang="en-US" altLang="zh-CN" sz="2400" i="1" smtClean="0">
                                <a:solidFill>
                                  <a:schemeClr val="tx2"/>
                                </a:solidFill>
                                <a:latin typeface="Cambria Math" panose="02040503050406030204" charset="0"/>
                                <a:cs typeface="+mn-cs"/>
                              </a:rPr>
                              <m:t>25</m:t>
                            </m:r>
                            <m:r>
                              <a:rPr lang="zh-CN" altLang="en-US" sz="2400" i="1" smtClean="0">
                                <a:solidFill>
                                  <a:schemeClr val="tx2"/>
                                </a:solidFill>
                                <a:latin typeface="Cambria Math" panose="02040503050406030204" charset="0"/>
                                <a:cs typeface="+mn-cs"/>
                              </a:rPr>
                              <m:t>筛</m:t>
                            </m:r>
                            <m:r>
                              <a:rPr lang="en-US" altLang="zh-CN" sz="2400" b="0" i="1" smtClean="0">
                                <a:solidFill>
                                  <a:schemeClr val="tx2"/>
                                </a:solidFill>
                                <a:latin typeface="Cambria Math" panose="02040503050406030204" charset="0"/>
                                <a:cs typeface="+mn-cs"/>
                              </a:rPr>
                              <m:t>×</m:t>
                            </m:r>
                            <m:sSup>
                              <m:sSupPr>
                                <m:ctrlPr>
                                  <a:rPr lang="en-US" altLang="zh-CN" sz="2400" i="1">
                                    <a:solidFill>
                                      <a:schemeClr val="tx2"/>
                                    </a:solidFill>
                                    <a:latin typeface="Cambria Math" panose="02040503050406030204" charset="0"/>
                                    <a:cs typeface="+mn-cs"/>
                                  </a:rPr>
                                </m:ctrlPr>
                              </m:sSupPr>
                              <m:e>
                                <m:r>
                                  <m:rPr>
                                    <m:sty m:val="p"/>
                                  </m:rPr>
                                  <a:rPr lang="en-US" altLang="zh-CN" sz="2400">
                                    <a:solidFill>
                                      <a:schemeClr val="tx2"/>
                                    </a:solidFill>
                                    <a:latin typeface="Cambria Math" panose="02040503050406030204" charset="0"/>
                                    <a:cs typeface="+mn-cs"/>
                                  </a:rPr>
                                  <m:t>log</m:t>
                                </m:r>
                              </m:e>
                              <m:sup>
                                <m:r>
                                  <a:rPr lang="en-US" altLang="zh-CN" sz="2400">
                                    <a:solidFill>
                                      <a:schemeClr val="tx2"/>
                                    </a:solidFill>
                                    <a:latin typeface="Cambria Math" panose="02040503050406030204" charset="0"/>
                                    <a:cs typeface="+mn-cs"/>
                                  </a:rPr>
                                  <m:t>2</m:t>
                                </m:r>
                              </m:sup>
                            </m:sSup>
                          </m:e>
                        </m:d>
                      </m:fName>
                      <m:e>
                        <m:r>
                          <a:rPr lang="en-US" altLang="zh-CN" sz="2400" i="1">
                            <a:solidFill>
                              <a:schemeClr val="tx2"/>
                            </a:solidFill>
                            <a:latin typeface="Cambria Math" panose="02040503050406030204" charset="0"/>
                            <a:cs typeface="+mn-cs"/>
                          </a:rPr>
                          <m:t> </m:t>
                        </m:r>
                      </m:e>
                    </m:func>
                  </m:oMath>
                </a14:m>
                <a:r>
                  <a:rPr lang="zh-CN" altLang="en-US" sz="2400" dirty="0">
                    <a:solidFill>
                      <a:schemeClr val="tx2"/>
                    </a:solidFill>
                    <a:latin typeface="等线" panose="02010600030101010101" charset="-122"/>
                    <a:ea typeface="等线" panose="02010600030101010101" charset="-122"/>
                    <a:cs typeface="+mn-cs"/>
                  </a:rPr>
                  <a:t> 的。出题人一开始也是做了这个复杂度分析，然后打算出一个 </a:t>
                </a:r>
                <a14:m>
                  <m:oMath xmlns:m="http://schemas.openxmlformats.org/officeDocument/2006/math">
                    <m:sSup>
                      <m:sSupPr>
                        <m:ctrlPr>
                          <a:rPr lang="en-US" altLang="zh-CN" sz="2400" i="1">
                            <a:solidFill>
                              <a:schemeClr val="tx2"/>
                            </a:solidFill>
                            <a:latin typeface="Cambria Math" panose="02040503050406030204" charset="0"/>
                            <a:cs typeface="+mn-cs"/>
                          </a:rPr>
                        </m:ctrlPr>
                      </m:sSupPr>
                      <m:e>
                        <m:sSup>
                          <m:sSupPr>
                            <m:ctrlPr>
                              <a:rPr lang="en-US" altLang="zh-CN" sz="2400" i="1">
                                <a:solidFill>
                                  <a:schemeClr val="tx2"/>
                                </a:solidFill>
                                <a:latin typeface="Cambria Math" panose="02040503050406030204" charset="0"/>
                                <a:cs typeface="+mn-cs"/>
                              </a:rPr>
                            </m:ctrlPr>
                          </m:sSupPr>
                          <m:e>
                            <m:r>
                              <a:rPr lang="en-US" altLang="zh-CN" sz="2400" i="1">
                                <a:solidFill>
                                  <a:schemeClr val="tx2"/>
                                </a:solidFill>
                                <a:latin typeface="Cambria Math" panose="02040503050406030204" charset="0"/>
                                <a:cs typeface="+mn-cs"/>
                              </a:rPr>
                              <m:t>10</m:t>
                            </m:r>
                          </m:e>
                          <m:sup>
                            <m:r>
                              <a:rPr lang="en-US" altLang="zh-CN" sz="2400" i="1">
                                <a:solidFill>
                                  <a:schemeClr val="tx2"/>
                                </a:solidFill>
                                <a:latin typeface="Cambria Math" panose="02040503050406030204" charset="0"/>
                                <a:cs typeface="+mn-cs"/>
                              </a:rPr>
                              <m:t>8</m:t>
                            </m:r>
                          </m:sup>
                        </m:sSup>
                        <m:r>
                          <a:rPr lang="en-US" altLang="zh-CN" sz="2400" i="1">
                            <a:solidFill>
                              <a:schemeClr val="tx2"/>
                            </a:solidFill>
                            <a:latin typeface="Cambria Math" panose="02040503050406030204" charset="0"/>
                            <a:cs typeface="+mn-cs"/>
                          </a:rPr>
                          <m:t>~</m:t>
                        </m:r>
                        <m:r>
                          <a:rPr lang="en-US" altLang="zh-CN" sz="2400" i="1">
                            <a:solidFill>
                              <a:schemeClr val="tx2"/>
                            </a:solidFill>
                            <a:latin typeface="Cambria Math" panose="02040503050406030204" charset="0"/>
                            <a:cs typeface="+mn-cs"/>
                          </a:rPr>
                          <m:t>10</m:t>
                        </m:r>
                      </m:e>
                      <m:sup>
                        <m:r>
                          <a:rPr lang="en-US" altLang="zh-CN" sz="2400" i="1">
                            <a:solidFill>
                              <a:schemeClr val="tx2"/>
                            </a:solidFill>
                            <a:latin typeface="Cambria Math" panose="02040503050406030204" charset="0"/>
                            <a:cs typeface="+mn-cs"/>
                          </a:rPr>
                          <m:t>9</m:t>
                        </m:r>
                      </m:sup>
                    </m:sSup>
                  </m:oMath>
                </a14:m>
                <a:r>
                  <a:rPr lang="zh-CN" altLang="en-US" sz="2400" dirty="0">
                    <a:solidFill>
                      <a:schemeClr val="tx2"/>
                    </a:solidFill>
                    <a:latin typeface="等线" panose="02010600030101010101" charset="-122"/>
                    <a:ea typeface="等线" panose="02010600030101010101" charset="-122"/>
                    <a:cs typeface="+mn-cs"/>
                  </a:rPr>
                  <a:t> 的题目。</a:t>
                </a:r>
                <a:endParaRPr lang="zh-CN" altLang="en-US" sz="2400" dirty="0">
                  <a:solidFill>
                    <a:schemeClr val="tx2"/>
                  </a:solidFill>
                  <a:latin typeface="等线" panose="02010600030101010101" charset="-122"/>
                  <a:ea typeface="等线" panose="02010600030101010101" charset="-122"/>
                  <a:cs typeface="+mn-cs"/>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1597665"/>
                <a:ext cx="10515600" cy="4729475"/>
              </a:xfrm>
              <a:prstGeom prst="rect">
                <a:avLst/>
              </a:prstGeom>
              <a:blipFill rotWithShape="1">
                <a:blip r:embed="rId3"/>
                <a:stretch>
                  <a:fillRect/>
                </a:stretch>
              </a:blipFill>
            </p:spPr>
            <p:txBody>
              <a:bodyPr/>
              <a:lstStyle/>
              <a:p>
                <a:r>
                  <a:rPr lang="zh-CN" altLang="en-US">
                    <a:noFill/>
                  </a:rPr>
                  <a:t> </a:t>
                </a:r>
              </a:p>
            </p:txBody>
          </p:sp>
        </mc:Fallback>
      </mc:AlternateContent>
      <p:pic>
        <p:nvPicPr>
          <p:cNvPr id="23" name="图片 22"/>
          <p:cNvPicPr>
            <a:picLocks noChangeAspect="1"/>
          </p:cNvPicPr>
          <p:nvPr/>
        </p:nvPicPr>
        <p:blipFill>
          <a:blip r:embed="rId4"/>
          <a:stretch>
            <a:fillRect/>
          </a:stretch>
        </p:blipFill>
        <p:spPr>
          <a:xfrm>
            <a:off x="8681286" y="460895"/>
            <a:ext cx="3069843" cy="343430"/>
          </a:xfrm>
          <a:prstGeom prst="rect">
            <a:avLst/>
          </a:prstGeom>
        </p:spPr>
      </p:pic>
      <p:sp>
        <p:nvSpPr>
          <p:cNvPr id="10" name="标题 1"/>
          <p:cNvSpPr txBox="1"/>
          <p:nvPr/>
        </p:nvSpPr>
        <p:spPr>
          <a:xfrm>
            <a:off x="594360" y="754380"/>
            <a:ext cx="11574780" cy="637540"/>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sz="3200" dirty="0">
                <a:latin typeface="HarmonyOS Sans SC" charset="0"/>
                <a:cs typeface="HarmonyOS Sans SC" charset="0"/>
              </a:rPr>
              <a:t>Problem </a:t>
            </a:r>
            <a:r>
              <a:rPr kumimoji="1" lang="en-US" altLang="zh-CN" sz="3200" dirty="0">
                <a:latin typeface="HarmonyOS Sans SC" charset="0"/>
                <a:cs typeface="HarmonyOS Sans SC" charset="0"/>
              </a:rPr>
              <a:t>D</a:t>
            </a:r>
            <a:r>
              <a:rPr kumimoji="1" lang="zh-CN" altLang="en-US" sz="3200" dirty="0">
                <a:latin typeface="HarmonyOS Sans SC" charset="0"/>
                <a:cs typeface="HarmonyOS Sans SC" charset="0"/>
              </a:rPr>
              <a:t>. </a:t>
            </a:r>
            <a:r>
              <a:rPr lang="en-US" altLang="zh-CN" sz="3200" dirty="0">
                <a:latin typeface="HarmonyOS Sans SC" charset="0"/>
                <a:cs typeface="HarmonyOS Sans SC" charset="0"/>
              </a:rPr>
              <a:t>Fourier and the theory for the universe</a:t>
            </a:r>
            <a:endParaRPr kumimoji="1" lang="en-US" altLang="zh-CN" sz="3200" dirty="0">
              <a:latin typeface="HarmonyOS Sans SC" charset="0"/>
              <a:cs typeface="HarmonyOS Sans SC" charset="0"/>
            </a:endParaRPr>
          </a:p>
          <a:p>
            <a:endParaRPr kumimoji="1" lang="zh-CN" altLang="en-US" sz="3200" dirty="0">
              <a:latin typeface="HarmonyOS Sans SC" charset="0"/>
              <a:cs typeface="HarmonyOS Sans SC"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A. Array</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简单题</a:t>
            </a:r>
            <a:endParaRPr kumimoji="1" lang="zh-CN" altLang="en-US" sz="2800" dirty="0">
              <a:solidFill>
                <a:schemeClr val="tx2"/>
              </a:solidFill>
            </a:endParaRPr>
          </a:p>
          <a:p>
            <a:endParaRPr kumimoji="1" lang="en-US" altLang="zh-CN" sz="2800" dirty="0">
              <a:solidFill>
                <a:schemeClr val="tx2"/>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200454"/>
                <a:ext cx="10515600" cy="386420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考虑条件倒数和小于等于 </a:t>
                </a:r>
                <a14:m>
                  <m:oMath xmlns:m="http://schemas.openxmlformats.org/officeDocument/2006/math">
                    <m:f>
                      <m:fPr>
                        <m:ctrlPr>
                          <a:rPr kumimoji="1" lang="en-US" altLang="zh-CN" sz="2600" i="1" smtClean="0">
                            <a:solidFill>
                              <a:schemeClr val="tx2"/>
                            </a:solidFill>
                            <a:latin typeface="Cambria Math" panose="02040503050406030204" charset="0"/>
                            <a:ea typeface="HarmonyOS Sans SC Light" pitchFamily="2" charset="-122"/>
                          </a:rPr>
                        </m:ctrlPr>
                      </m:fPr>
                      <m:num>
                        <m:r>
                          <a:rPr kumimoji="1" lang="en-US" altLang="zh-CN" sz="2600" b="0" i="1" smtClean="0">
                            <a:solidFill>
                              <a:schemeClr val="tx2"/>
                            </a:solidFill>
                            <a:latin typeface="Cambria Math" panose="02040503050406030204" charset="0"/>
                            <a:ea typeface="HarmonyOS Sans SC Light" pitchFamily="2" charset="-122"/>
                          </a:rPr>
                          <m:t>1</m:t>
                        </m:r>
                      </m:num>
                      <m:den>
                        <m:r>
                          <a:rPr kumimoji="1" lang="en-US" altLang="zh-CN" sz="2600" b="0" i="1" smtClean="0">
                            <a:solidFill>
                              <a:schemeClr val="tx2"/>
                            </a:solidFill>
                            <a:latin typeface="Cambria Math" panose="02040503050406030204" charset="0"/>
                            <a:ea typeface="HarmonyOS Sans SC Light" pitchFamily="2" charset="-122"/>
                          </a:rPr>
                          <m:t>2</m:t>
                        </m:r>
                      </m:den>
                    </m:f>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 怎么用</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每个</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 </a:t>
                </a:r>
                <a14:m>
                  <m:oMath xmlns:m="http://schemas.openxmlformats.org/officeDocument/2006/math">
                    <m:sSub>
                      <m:sSubPr>
                        <m:ctrlPr>
                          <a:rPr kumimoji="1" lang="en-US" altLang="zh-CN" sz="2600" b="0" i="1" smtClean="0">
                            <a:solidFill>
                              <a:schemeClr val="tx2"/>
                            </a:solidFill>
                            <a:latin typeface="Cambria Math" panose="02040503050406030204" charset="0"/>
                            <a:ea typeface="HarmonyOS Sans SC Light" pitchFamily="2" charset="-122"/>
                            <a:cs typeface="Cambria Math" panose="02040503050406030204" charset="0"/>
                          </a:rPr>
                        </m:ctrlPr>
                      </m:sSubPr>
                      <m:e>
                        <m:r>
                          <a:rPr kumimoji="1" lang="en-US" altLang="zh-CN" sz="2600" b="0" i="1" smtClean="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2600" b="0" i="1" smtClean="0">
                            <a:solidFill>
                              <a:schemeClr val="tx2"/>
                            </a:solidFill>
                            <a:latin typeface="Cambria Math" panose="02040503050406030204" charset="0"/>
                            <a:ea typeface="HarmonyOS Sans SC Light" pitchFamily="2" charset="-122"/>
                            <a:cs typeface="Cambria Math" panose="02040503050406030204" charset="0"/>
                          </a:rPr>
                          <m:t>𝑖</m:t>
                        </m:r>
                      </m:sub>
                    </m:sSub>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 改成小于他最大的 </a:t>
                </a:r>
                <a14:m>
                  <m:oMath xmlns:m="http://schemas.openxmlformats.org/officeDocument/2006/math">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2</m:t>
                    </m:r>
                  </m:oMath>
                </a14:m>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的幂</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显然倒数和小于等于 </a:t>
                </a:r>
                <a14:m>
                  <m:oMath xmlns:m="http://schemas.openxmlformats.org/officeDocument/2006/math">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1</m:t>
                    </m:r>
                  </m:oMath>
                </a14:m>
                <a:endParaRPr kumimoji="1" lang="en-US" altLang="zh-CN"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按照哈夫曼树合并即可</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200454"/>
                <a:ext cx="10515600" cy="3864205"/>
              </a:xfrm>
              <a:prstGeom prst="rect">
                <a:avLst/>
              </a:prstGeom>
              <a:blipFill rotWithShape="1">
                <a:blip r:embed="rId3"/>
                <a:stretch>
                  <a:fillRect t="-5" b="11"/>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94360" y="754380"/>
            <a:ext cx="11574780" cy="637540"/>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sz="3200" dirty="0">
                <a:latin typeface="HarmonyOS Sans SC" charset="0"/>
                <a:cs typeface="HarmonyOS Sans SC" charset="0"/>
              </a:rPr>
              <a:t>Problem </a:t>
            </a:r>
            <a:r>
              <a:rPr kumimoji="1" lang="en-US" altLang="zh-CN" sz="3200" dirty="0">
                <a:latin typeface="HarmonyOS Sans SC" charset="0"/>
                <a:cs typeface="HarmonyOS Sans SC" charset="0"/>
              </a:rPr>
              <a:t>D</a:t>
            </a:r>
            <a:r>
              <a:rPr kumimoji="1" lang="zh-CN" altLang="en-US" sz="3200" dirty="0">
                <a:latin typeface="HarmonyOS Sans SC" charset="0"/>
                <a:cs typeface="HarmonyOS Sans SC" charset="0"/>
              </a:rPr>
              <a:t>. </a:t>
            </a:r>
            <a:r>
              <a:rPr lang="en-US" altLang="zh-CN" sz="3200" dirty="0">
                <a:latin typeface="HarmonyOS Sans SC" charset="0"/>
                <a:cs typeface="HarmonyOS Sans SC" charset="0"/>
              </a:rPr>
              <a:t>Fourier and the theory for the universe</a:t>
            </a:r>
            <a:endParaRPr kumimoji="1" lang="en-US" altLang="zh-CN" sz="3200" dirty="0">
              <a:latin typeface="HarmonyOS Sans SC" charset="0"/>
              <a:cs typeface="HarmonyOS Sans SC" charset="0"/>
            </a:endParaRPr>
          </a:p>
          <a:p>
            <a:endParaRPr kumimoji="1" lang="zh-CN" altLang="en-US" sz="3200"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标题 1"/>
              <p:cNvSpPr txBox="1"/>
              <p:nvPr/>
            </p:nvSpPr>
            <p:spPr>
              <a:xfrm>
                <a:off x="838200" y="1597665"/>
                <a:ext cx="10515600" cy="472947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00000"/>
                  </a:lnSpc>
                  <a:spcBef>
                    <a:spcPts val="0"/>
                  </a:spcBef>
                </a:pPr>
                <a:r>
                  <a:rPr lang="zh-CN" altLang="en-US" sz="2400" dirty="0">
                    <a:solidFill>
                      <a:schemeClr val="tx2"/>
                    </a:solidFill>
                    <a:latin typeface="等线" panose="02010600030101010101" charset="-122"/>
                    <a:ea typeface="等线" panose="02010600030101010101" charset="-122"/>
                  </a:rPr>
                  <a:t>进一步阐述该方法。扩充状态至 </a:t>
                </a:r>
                <a14:m>
                  <m:oMath xmlns:m="http://schemas.openxmlformats.org/officeDocument/2006/math">
                    <m:r>
                      <a:rPr lang="en-US" altLang="zh-CN" sz="2400" i="1">
                        <a:solidFill>
                          <a:schemeClr val="tx2"/>
                        </a:solidFill>
                        <a:latin typeface="Cambria Math" panose="02040503050406030204" charset="0"/>
                      </a:rPr>
                      <m:t>𝑓</m:t>
                    </m:r>
                    <m:r>
                      <a:rPr lang="en-US" altLang="zh-CN" sz="2400" i="1">
                        <a:solidFill>
                          <a:schemeClr val="tx2"/>
                        </a:solidFill>
                        <a:latin typeface="Cambria Math" panose="02040503050406030204" charset="0"/>
                      </a:rPr>
                      <m:t>(</m:t>
                    </m:r>
                    <m:r>
                      <a:rPr lang="en-US" altLang="zh-CN" sz="2400" i="1">
                        <a:solidFill>
                          <a:schemeClr val="tx2"/>
                        </a:solidFill>
                        <a:latin typeface="Cambria Math" panose="02040503050406030204" charset="0"/>
                      </a:rPr>
                      <m:t>𝑛</m:t>
                    </m:r>
                    <m:r>
                      <a:rPr lang="en-US" altLang="zh-CN" sz="2400" i="1">
                        <a:solidFill>
                          <a:schemeClr val="tx2"/>
                        </a:solidFill>
                        <a:latin typeface="Cambria Math" panose="02040503050406030204" charset="0"/>
                      </a:rPr>
                      <m:t>,</m:t>
                    </m:r>
                    <m:r>
                      <a:rPr lang="en-US" altLang="zh-CN" sz="2400" i="1">
                        <a:solidFill>
                          <a:schemeClr val="tx2"/>
                        </a:solidFill>
                        <a:latin typeface="Cambria Math" panose="02040503050406030204" charset="0"/>
                      </a:rPr>
                      <m:t>𝑗</m:t>
                    </m:r>
                    <m:r>
                      <a:rPr lang="en-US" altLang="zh-CN" sz="2400" i="1">
                        <a:solidFill>
                          <a:schemeClr val="tx2"/>
                        </a:solidFill>
                        <a:latin typeface="Cambria Math" panose="02040503050406030204" charset="0"/>
                      </a:rPr>
                      <m:t>,</m:t>
                    </m:r>
                    <m:r>
                      <a:rPr lang="en-US" altLang="zh-CN" sz="2400" i="1">
                        <a:solidFill>
                          <a:schemeClr val="tx2"/>
                        </a:solidFill>
                        <a:latin typeface="Cambria Math" panose="02040503050406030204" charset="0"/>
                      </a:rPr>
                      <m:t>𝑚</m:t>
                    </m:r>
                    <m:r>
                      <a:rPr lang="en-US" altLang="zh-CN" sz="2400" i="1">
                        <a:solidFill>
                          <a:schemeClr val="tx2"/>
                        </a:solidFill>
                        <a:latin typeface="Cambria Math" panose="02040503050406030204" charset="0"/>
                      </a:rPr>
                      <m:t>,</m:t>
                    </m:r>
                    <m:r>
                      <a:rPr lang="en-US" altLang="zh-CN" sz="2400" i="1">
                        <a:solidFill>
                          <a:schemeClr val="tx2"/>
                        </a:solidFill>
                        <a:latin typeface="Cambria Math" panose="02040503050406030204" charset="0"/>
                      </a:rPr>
                      <m:t>𝑠</m:t>
                    </m:r>
                    <m:r>
                      <a:rPr lang="en-US" altLang="zh-CN" sz="2400" i="1">
                        <a:solidFill>
                          <a:schemeClr val="tx2"/>
                        </a:solidFill>
                        <a:latin typeface="Cambria Math" panose="02040503050406030204" charset="0"/>
                      </a:rPr>
                      <m:t>)</m:t>
                    </m:r>
                  </m:oMath>
                </a14:m>
                <a:r>
                  <a:rPr lang="zh-CN" altLang="en-US" sz="2400" dirty="0">
                    <a:solidFill>
                      <a:schemeClr val="tx2"/>
                    </a:solidFill>
                    <a:latin typeface="等线" panose="02010600030101010101" charset="-122"/>
                    <a:ea typeface="等线" panose="02010600030101010101" charset="-122"/>
                  </a:rPr>
                  <a:t> 为最大次数为 </a:t>
                </a:r>
                <a14:m>
                  <m:oMath xmlns:m="http://schemas.openxmlformats.org/officeDocument/2006/math">
                    <m:r>
                      <a:rPr lang="en-US" altLang="zh-CN" sz="2400" i="1" dirty="0">
                        <a:solidFill>
                          <a:schemeClr val="tx2"/>
                        </a:solidFill>
                        <a:latin typeface="Cambria Math" panose="02040503050406030204" charset="0"/>
                        <a:ea typeface="等线" panose="02010600030101010101" charset="-122"/>
                      </a:rPr>
                      <m:t>𝑚</m:t>
                    </m:r>
                  </m:oMath>
                </a14:m>
                <a:r>
                  <a:rPr lang="en-US" altLang="zh-CN" sz="2400" dirty="0">
                    <a:solidFill>
                      <a:schemeClr val="tx2"/>
                    </a:solidFill>
                    <a:latin typeface="等线" panose="02010600030101010101" charset="-122"/>
                    <a:ea typeface="等线" panose="02010600030101010101" charset="-122"/>
                  </a:rPr>
                  <a:t> </a:t>
                </a:r>
                <a:r>
                  <a:rPr lang="zh-CN" altLang="en-US" sz="2400" dirty="0">
                    <a:solidFill>
                      <a:schemeClr val="tx2"/>
                    </a:solidFill>
                    <a:latin typeface="等线" panose="02010600030101010101" charset="-122"/>
                    <a:ea typeface="等线" panose="02010600030101010101" charset="-122"/>
                  </a:rPr>
                  <a:t>且次数和为 </a:t>
                </a:r>
                <a14:m>
                  <m:oMath xmlns:m="http://schemas.openxmlformats.org/officeDocument/2006/math">
                    <m:r>
                      <a:rPr lang="en-US" altLang="zh-CN" sz="2400" i="1" dirty="0">
                        <a:solidFill>
                          <a:schemeClr val="tx2"/>
                        </a:solidFill>
                        <a:latin typeface="Cambria Math" panose="02040503050406030204" charset="0"/>
                        <a:ea typeface="等线" panose="02010600030101010101" charset="-122"/>
                      </a:rPr>
                      <m:t>𝑠</m:t>
                    </m:r>
                  </m:oMath>
                </a14:m>
                <a:r>
                  <a:rPr lang="en-US" altLang="zh-CN" sz="2400" dirty="0">
                    <a:solidFill>
                      <a:schemeClr val="tx2"/>
                    </a:solidFill>
                    <a:latin typeface="等线" panose="02010600030101010101" charset="-122"/>
                    <a:ea typeface="等线" panose="02010600030101010101" charset="-122"/>
                  </a:rPr>
                  <a:t> </a:t>
                </a:r>
                <a:r>
                  <a:rPr lang="zh-CN" altLang="en-US" sz="2400" dirty="0">
                    <a:solidFill>
                      <a:schemeClr val="tx2"/>
                    </a:solidFill>
                    <a:latin typeface="等线" panose="02010600030101010101" charset="-122"/>
                    <a:ea typeface="等线" panose="02010600030101010101" charset="-122"/>
                  </a:rPr>
                  <a:t>的状态。</a:t>
                </a:r>
                <a:endParaRPr lang="en-US" altLang="zh-CN" sz="2400" dirty="0">
                  <a:solidFill>
                    <a:schemeClr val="tx2"/>
                  </a:solidFill>
                  <a:latin typeface="等线" panose="02010600030101010101" charset="-122"/>
                  <a:ea typeface="等线" panose="02010600030101010101" charset="-122"/>
                </a:endParaRPr>
              </a:p>
              <a:p>
                <a:pPr lvl="0">
                  <a:lnSpc>
                    <a:spcPct val="100000"/>
                  </a:lnSpc>
                  <a:spcBef>
                    <a:spcPts val="0"/>
                  </a:spcBef>
                </a:pPr>
                <a:endParaRPr lang="en-US" altLang="zh-CN" sz="2400" dirty="0">
                  <a:solidFill>
                    <a:schemeClr val="tx2"/>
                  </a:solidFill>
                  <a:latin typeface="等线" panose="02010600030101010101" charset="-122"/>
                  <a:ea typeface="等线" panose="02010600030101010101" charset="-122"/>
                </a:endParaRPr>
              </a:p>
              <a:p>
                <a:pPr lvl="0">
                  <a:lnSpc>
                    <a:spcPct val="100000"/>
                  </a:lnSpc>
                  <a:spcBef>
                    <a:spcPts val="0"/>
                  </a:spcBef>
                </a:pPr>
                <a:r>
                  <a:rPr lang="zh-CN" altLang="en-US" sz="2400" dirty="0">
                    <a:solidFill>
                      <a:schemeClr val="tx2"/>
                    </a:solidFill>
                    <a:latin typeface="等线" panose="02010600030101010101" charset="-122"/>
                    <a:ea typeface="等线" panose="02010600030101010101" charset="-122"/>
                  </a:rPr>
                  <a:t>考虑转移。有</a:t>
                </a:r>
                <a:endParaRPr lang="en-US" altLang="zh-CN" sz="2400" dirty="0">
                  <a:solidFill>
                    <a:schemeClr val="tx2"/>
                  </a:solidFill>
                  <a:latin typeface="等线" panose="02010600030101010101" charset="-122"/>
                  <a:ea typeface="等线" panose="02010600030101010101" charset="-122"/>
                </a:endParaRPr>
              </a:p>
              <a:p>
                <a:pPr lvl="0">
                  <a:lnSpc>
                    <a:spcPct val="100000"/>
                  </a:lnSpc>
                  <a:spcBef>
                    <a:spcPts val="0"/>
                  </a:spcBef>
                </a:pPr>
                <a:r>
                  <a:rPr lang="zh-CN" altLang="en-US" sz="2400" dirty="0">
                    <a:solidFill>
                      <a:schemeClr val="tx2"/>
                    </a:solidFill>
                    <a:latin typeface="等线" panose="02010600030101010101" charset="-122"/>
                    <a:ea typeface="等线" panose="02010600030101010101" charset="-122"/>
                  </a:rPr>
                  <a:t> </a:t>
                </a:r>
                <a:endParaRPr lang="en-US" altLang="zh-CN" sz="2400" dirty="0">
                  <a:solidFill>
                    <a:schemeClr val="tx2"/>
                  </a:solidFill>
                  <a:latin typeface="等线" panose="02010600030101010101" charset="-122"/>
                  <a:ea typeface="等线" panose="02010600030101010101" charset="-122"/>
                </a:endParaRPr>
              </a:p>
              <a:p>
                <a:pPr lvl="0">
                  <a:lnSpc>
                    <a:spcPct val="100000"/>
                  </a:lnSpc>
                  <a:spcBef>
                    <a:spcPts val="0"/>
                  </a:spcBef>
                </a:pPr>
                <a14:m>
                  <m:oMathPara xmlns:m="http://schemas.openxmlformats.org/officeDocument/2006/math">
                    <m:oMathParaPr>
                      <m:jc m:val="left"/>
                    </m:oMathParaPr>
                    <m:oMath xmlns:m="http://schemas.openxmlformats.org/officeDocument/2006/math">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𝑓</m:t>
                      </m:r>
                      <m:d>
                        <m:d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dPr>
                        <m:e>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𝑛</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𝑗</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𝑚</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𝑠</m:t>
                          </m:r>
                        </m:e>
                      </m:d>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d>
                        <m:dPr>
                          <m:begChr m:val="["/>
                          <m:endChr m:val="]"/>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dPr>
                        <m:e>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在</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插入</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一个</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与</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之前</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所有</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质数</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均</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不同</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的质数</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后</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状态</m:t>
                          </m:r>
                          <m:d>
                            <m:d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dPr>
                            <m:e>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𝑚</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𝑠</m:t>
                              </m:r>
                            </m:e>
                          </m:d>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能够</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达到</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合法</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态</m:t>
                          </m:r>
                        </m:e>
                      </m:d>
                      <m:d>
                        <m:d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dPr>
                        <m:e>
                          <m:d>
                            <m:d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dPr>
                            <m:e>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不超过</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𝑛</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的</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质数</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数</m:t>
                              </m:r>
                            </m:e>
                          </m:d>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𝑖</m:t>
                          </m:r>
                        </m:e>
                      </m:d>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nary>
                        <m:naryPr>
                          <m:chr m:val="∑"/>
                          <m:supHide m:val="on"/>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naryPr>
                        <m:sub>
                          <m:r>
                            <m:rPr>
                              <m:brk m:alnAt="7"/>
                            </m:r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𝑖</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𝑗</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1</m:t>
                          </m:r>
                        </m:sub>
                        <m:sup/>
                        <m:e>
                          <m:nary>
                            <m:naryPr>
                              <m:chr m:val="∑"/>
                              <m:supHide m:val="on"/>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naryPr>
                            <m:sub>
                              <m:r>
                                <m:rPr>
                                  <m:brk m:alnAt="7"/>
                                </m:r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𝑎</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1</m:t>
                              </m:r>
                            </m:sub>
                            <m:sup/>
                            <m:e>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𝑓</m:t>
                              </m:r>
                              <m:d>
                                <m:d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dPr>
                                <m:e>
                                  <m:f>
                                    <m:f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fPr>
                                    <m:num>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𝑛</m:t>
                                      </m:r>
                                    </m:num>
                                    <m:den>
                                      <m:sSubSup>
                                        <m:sSubSup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sSubSupPr>
                                        <m:e>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𝑝</m:t>
                                          </m:r>
                                        </m:e>
                                        <m:sub>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𝑖</m:t>
                                          </m:r>
                                        </m:sub>
                                        <m:sup>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𝑎</m:t>
                                          </m:r>
                                        </m:sup>
                                      </m:sSubSup>
                                    </m:den>
                                  </m:f>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𝑖</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func>
                                    <m:func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funcPr>
                                    <m:fName>
                                      <m:r>
                                        <m:rPr>
                                          <m:sty m:val="p"/>
                                        </m:rPr>
                                        <a:rPr kumimoji="0" lang="en-US" altLang="zh-CN" sz="1800" b="0" i="0" u="none" strike="noStrike" kern="1200" cap="none" spc="0" normalizeH="0" baseline="0" noProof="0" smtClean="0">
                                          <a:ln>
                                            <a:noFill/>
                                          </a:ln>
                                          <a:solidFill>
                                            <a:schemeClr val="tx2"/>
                                          </a:solidFill>
                                          <a:effectLst/>
                                          <a:uLnTx/>
                                          <a:uFillTx/>
                                          <a:latin typeface="Cambria Math" panose="02040503050406030204" charset="0"/>
                                          <a:cs typeface="+mn-cs"/>
                                        </a:rPr>
                                        <m:t>max</m:t>
                                      </m:r>
                                    </m:fName>
                                    <m:e>
                                      <m:d>
                                        <m:d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dPr>
                                        <m:e>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𝑚</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𝑎</m:t>
                                          </m:r>
                                        </m:e>
                                      </m:d>
                                    </m:e>
                                  </m:func>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𝑠</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𝑎</m:t>
                                  </m:r>
                                </m:e>
                              </m:d>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d>
                                <m:dPr>
                                  <m:begChr m:val="["/>
                                  <m:endChr m:val="]"/>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dPr>
                                <m:e>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𝑎</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&gt;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1</m:t>
                                  </m:r>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且</m:t>
                                  </m:r>
                                  <m:r>
                                    <a:rPr kumimoji="0" lang="zh-CN" altLang="en-US" sz="1800" b="0" i="1" u="none" strike="noStrike" kern="1200" cap="none" spc="0" normalizeH="0" baseline="0" noProof="0" smtClean="0">
                                      <a:ln>
                                        <a:noFill/>
                                      </a:ln>
                                      <a:solidFill>
                                        <a:schemeClr val="tx2"/>
                                      </a:solidFill>
                                      <a:effectLst/>
                                      <a:uLnTx/>
                                      <a:uFillTx/>
                                      <a:latin typeface="Cambria Math" panose="02040503050406030204" charset="0"/>
                                      <a:cs typeface="+mn-cs"/>
                                    </a:rPr>
                                    <m:t>状态</m:t>
                                  </m:r>
                                  <m:d>
                                    <m:d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dPr>
                                    <m:e>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𝑚</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𝑠</m:t>
                                      </m:r>
                                    </m:e>
                                  </m:d>
                                  <m:r>
                                    <a:rPr kumimoji="0" lang="zh-CN" altLang="en-US" sz="1800" b="0" i="1" u="none" strike="noStrike" kern="1200" cap="none" spc="0" normalizeH="0" baseline="0" noProof="0">
                                      <a:ln>
                                        <a:noFill/>
                                      </a:ln>
                                      <a:solidFill>
                                        <a:schemeClr val="tx2"/>
                                      </a:solidFill>
                                      <a:effectLst/>
                                      <a:uLnTx/>
                                      <a:uFillTx/>
                                      <a:latin typeface="Cambria Math" panose="02040503050406030204" charset="0"/>
                                      <a:cs typeface="+mn-cs"/>
                                    </a:rPr>
                                    <m:t>插入</m:t>
                                  </m:r>
                                  <m:sSubSup>
                                    <m:sSubSupPr>
                                      <m:ctrlP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ctrlPr>
                                    </m:sSubSupPr>
                                    <m:e>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𝑝</m:t>
                                      </m:r>
                                    </m:e>
                                    <m:sub>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𝑖</m:t>
                                      </m:r>
                                    </m:sub>
                                    <m:sup>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𝑎</m:t>
                                      </m:r>
                                    </m:sup>
                                  </m:sSubSup>
                                  <m:r>
                                    <a:rPr lang="zh-CN" altLang="en-US" sz="1800" i="1">
                                      <a:solidFill>
                                        <a:schemeClr val="tx2"/>
                                      </a:solidFill>
                                      <a:latin typeface="Cambria Math" panose="02040503050406030204" charset="0"/>
                                      <a:cs typeface="+mn-cs"/>
                                    </a:rPr>
                                    <m:t>后</m:t>
                                  </m:r>
                                  <m:r>
                                    <a:rPr lang="zh-CN" altLang="en-US" sz="1800" i="1" smtClean="0">
                                      <a:solidFill>
                                        <a:schemeClr val="tx2"/>
                                      </a:solidFill>
                                      <a:latin typeface="Cambria Math" panose="02040503050406030204" charset="0"/>
                                      <a:cs typeface="+mn-cs"/>
                                    </a:rPr>
                                    <m:t>达到合法态</m:t>
                                  </m:r>
                                </m:e>
                              </m:d>
                              <m:r>
                                <a:rPr kumimoji="0" lang="en-US" altLang="zh-CN" sz="1800" b="0" i="1" u="none" strike="noStrike" kern="1200" cap="none" spc="0" normalizeH="0" baseline="0" noProof="0" smtClean="0">
                                  <a:ln>
                                    <a:noFill/>
                                  </a:ln>
                                  <a:solidFill>
                                    <a:schemeClr val="tx2"/>
                                  </a:solidFill>
                                  <a:effectLst/>
                                  <a:uLnTx/>
                                  <a:uFillTx/>
                                  <a:latin typeface="Cambria Math" panose="02040503050406030204" charset="0"/>
                                  <a:cs typeface="+mn-cs"/>
                                </a:rPr>
                                <m:t>)</m:t>
                              </m:r>
                            </m:e>
                          </m:nary>
                        </m:e>
                      </m:nary>
                    </m:oMath>
                  </m:oMathPara>
                </a14:m>
                <a:endParaRPr lang="en-US" altLang="zh-CN" sz="2400" dirty="0">
                  <a:solidFill>
                    <a:schemeClr val="tx2"/>
                  </a:solidFill>
                  <a:latin typeface="等线" panose="02010600030101010101" charset="-122"/>
                  <a:ea typeface="等线" panose="02010600030101010101" charset="-122"/>
                </a:endParaRPr>
              </a:p>
              <a:p>
                <a:pPr lvl="0">
                  <a:lnSpc>
                    <a:spcPct val="100000"/>
                  </a:lnSpc>
                  <a:spcBef>
                    <a:spcPts val="0"/>
                  </a:spcBef>
                </a:pPr>
                <a:endParaRPr lang="en-US" altLang="zh-CN" sz="2400" dirty="0">
                  <a:solidFill>
                    <a:schemeClr val="tx2"/>
                  </a:solidFill>
                  <a:latin typeface="等线" panose="02010600030101010101" charset="-122"/>
                  <a:ea typeface="等线" panose="02010600030101010101" charset="-122"/>
                </a:endParaRPr>
              </a:p>
              <a:p>
                <a:pPr lvl="0">
                  <a:lnSpc>
                    <a:spcPct val="100000"/>
                  </a:lnSpc>
                  <a:spcBef>
                    <a:spcPts val="0"/>
                  </a:spcBef>
                </a:pPr>
                <a:r>
                  <a:rPr lang="zh-CN" altLang="en-US" sz="2400" dirty="0">
                    <a:solidFill>
                      <a:schemeClr val="tx2"/>
                    </a:solidFill>
                    <a:latin typeface="等线" panose="02010600030101010101" charset="-122"/>
                    <a:ea typeface="等线" panose="02010600030101010101" charset="-122"/>
                  </a:rPr>
                  <a:t>这部分和常规 </a:t>
                </a:r>
                <a:r>
                  <a:rPr lang="en-US" altLang="zh-CN" sz="2400" dirty="0">
                    <a:solidFill>
                      <a:schemeClr val="tx2"/>
                    </a:solidFill>
                    <a:latin typeface="等线" panose="02010600030101010101" charset="-122"/>
                    <a:ea typeface="等线" panose="02010600030101010101" charset="-122"/>
                  </a:rPr>
                  <a:t>min25 </a:t>
                </a:r>
                <a:r>
                  <a:rPr lang="zh-CN" altLang="en-US" sz="2400" dirty="0">
                    <a:solidFill>
                      <a:schemeClr val="tx2"/>
                    </a:solidFill>
                    <a:latin typeface="等线" panose="02010600030101010101" charset="-122"/>
                    <a:ea typeface="等线" panose="02010600030101010101" charset="-122"/>
                  </a:rPr>
                  <a:t>筛第二部分的流程类似。</a:t>
                </a:r>
                <a:endParaRPr lang="zh-CN" altLang="en-US" sz="2400" dirty="0">
                  <a:solidFill>
                    <a:schemeClr val="tx2"/>
                  </a:solidFill>
                  <a:latin typeface="等线" panose="02010600030101010101" charset="-122"/>
                  <a:ea typeface="等线" panose="02010600030101010101"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1597665"/>
                <a:ext cx="10515600" cy="4729475"/>
              </a:xfrm>
              <a:prstGeom prst="rect">
                <a:avLst/>
              </a:prstGeom>
              <a:blipFill rotWithShape="1">
                <a:blip r:embed="rId3"/>
                <a:stretch>
                  <a:fillRect/>
                </a:stretch>
              </a:blipFill>
            </p:spPr>
            <p:txBody>
              <a:bodyPr/>
              <a:lstStyle/>
              <a:p>
                <a:r>
                  <a:rPr lang="zh-CN" altLang="en-US">
                    <a:noFill/>
                  </a:rPr>
                  <a:t> </a:t>
                </a:r>
              </a:p>
            </p:txBody>
          </p:sp>
        </mc:Fallback>
      </mc:AlternateContent>
      <p:pic>
        <p:nvPicPr>
          <p:cNvPr id="15" name="图片 14"/>
          <p:cNvPicPr>
            <a:picLocks noChangeAspect="1"/>
          </p:cNvPicPr>
          <p:nvPr/>
        </p:nvPicPr>
        <p:blipFill>
          <a:blip r:embed="rId4"/>
          <a:stretch>
            <a:fillRect/>
          </a:stretch>
        </p:blipFill>
        <p:spPr>
          <a:xfrm>
            <a:off x="8681286" y="481443"/>
            <a:ext cx="3069843" cy="3434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94360" y="793115"/>
            <a:ext cx="11485245" cy="637540"/>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sz="3200" dirty="0">
                <a:latin typeface="HarmonyOS Sans SC" charset="0"/>
                <a:cs typeface="HarmonyOS Sans SC" charset="0"/>
              </a:rPr>
              <a:t>Problem </a:t>
            </a:r>
            <a:r>
              <a:rPr kumimoji="1" lang="en-US" altLang="zh-CN" sz="3200" dirty="0">
                <a:latin typeface="HarmonyOS Sans SC" charset="0"/>
                <a:cs typeface="HarmonyOS Sans SC" charset="0"/>
              </a:rPr>
              <a:t>D</a:t>
            </a:r>
            <a:r>
              <a:rPr kumimoji="1" lang="zh-CN" altLang="en-US" sz="3200" dirty="0">
                <a:latin typeface="HarmonyOS Sans SC" charset="0"/>
                <a:cs typeface="HarmonyOS Sans SC" charset="0"/>
              </a:rPr>
              <a:t>. </a:t>
            </a:r>
            <a:r>
              <a:rPr lang="en-US" altLang="zh-CN" sz="3200" dirty="0">
                <a:latin typeface="HarmonyOS Sans SC" charset="0"/>
                <a:cs typeface="HarmonyOS Sans SC" charset="0"/>
              </a:rPr>
              <a:t>Fourier and the theory for the universe</a:t>
            </a:r>
            <a:endParaRPr kumimoji="1" lang="en-US" altLang="zh-CN" sz="3200" dirty="0">
              <a:latin typeface="HarmonyOS Sans SC" charset="0"/>
              <a:cs typeface="HarmonyOS Sans SC" charset="0"/>
            </a:endParaRPr>
          </a:p>
          <a:p>
            <a:endParaRPr kumimoji="1" lang="zh-CN" altLang="en-US" sz="3200"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标题 1"/>
              <p:cNvSpPr txBox="1"/>
              <p:nvPr/>
            </p:nvSpPr>
            <p:spPr>
              <a:xfrm>
                <a:off x="838200" y="1597665"/>
                <a:ext cx="10515600" cy="472947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spcBef>
                    <a:spcPts val="1000"/>
                  </a:spcBef>
                </a:pPr>
                <a:r>
                  <a:rPr lang="zh-CN" altLang="en-US" sz="2400" dirty="0">
                    <a:solidFill>
                      <a:schemeClr val="tx2"/>
                    </a:solidFill>
                    <a:latin typeface="等线" panose="02010600030101010101" charset="-122"/>
                    <a:ea typeface="等线" panose="02010600030101010101" charset="-122"/>
                    <a:cs typeface="+mn-cs"/>
                  </a:rPr>
                  <a:t>上式中，“不超过 </a:t>
                </a:r>
                <a14:m>
                  <m:oMath xmlns:m="http://schemas.openxmlformats.org/officeDocument/2006/math">
                    <m:r>
                      <a:rPr lang="en-US" altLang="zh-CN" sz="2400" i="1" dirty="0" smtClean="0">
                        <a:solidFill>
                          <a:schemeClr val="tx2"/>
                        </a:solidFill>
                        <a:latin typeface="Cambria Math" panose="02040503050406030204" charset="0"/>
                        <a:ea typeface="等线" panose="02010600030101010101" charset="-122"/>
                        <a:cs typeface="+mn-cs"/>
                      </a:rPr>
                      <m:t>𝑛</m:t>
                    </m:r>
                  </m:oMath>
                </a14:m>
                <a:r>
                  <a:rPr lang="en-US" altLang="zh-CN" sz="2400" dirty="0">
                    <a:solidFill>
                      <a:schemeClr val="tx2"/>
                    </a:solidFill>
                    <a:latin typeface="等线" panose="02010600030101010101" charset="-122"/>
                    <a:ea typeface="等线" panose="02010600030101010101" charset="-122"/>
                    <a:cs typeface="+mn-cs"/>
                  </a:rPr>
                  <a:t> </a:t>
                </a:r>
                <a:r>
                  <a:rPr lang="zh-CN" altLang="en-US" sz="2400" dirty="0">
                    <a:solidFill>
                      <a:schemeClr val="tx2"/>
                    </a:solidFill>
                    <a:latin typeface="等线" panose="02010600030101010101" charset="-122"/>
                    <a:ea typeface="等线" panose="02010600030101010101" charset="-122"/>
                    <a:cs typeface="+mn-cs"/>
                  </a:rPr>
                  <a:t>的质数数”可以直接套 </a:t>
                </a:r>
                <a:r>
                  <a:rPr lang="en-US" altLang="zh-CN" sz="2400" dirty="0">
                    <a:solidFill>
                      <a:schemeClr val="tx2"/>
                    </a:solidFill>
                    <a:latin typeface="等线" panose="02010600030101010101" charset="-122"/>
                    <a:ea typeface="等线" panose="02010600030101010101" charset="-122"/>
                    <a:cs typeface="+mn-cs"/>
                  </a:rPr>
                  <a:t>min25 </a:t>
                </a:r>
                <a:r>
                  <a:rPr lang="zh-CN" altLang="en-US" sz="2400" dirty="0">
                    <a:solidFill>
                      <a:schemeClr val="tx2"/>
                    </a:solidFill>
                    <a:latin typeface="等线" panose="02010600030101010101" charset="-122"/>
                    <a:ea typeface="等线" panose="02010600030101010101" charset="-122"/>
                    <a:cs typeface="+mn-cs"/>
                  </a:rPr>
                  <a:t>筛的第一部分。</a:t>
                </a:r>
                <a:endParaRPr lang="en-US" altLang="zh-CN" sz="2400" dirty="0">
                  <a:solidFill>
                    <a:schemeClr val="tx2"/>
                  </a:solidFill>
                  <a:latin typeface="等线" panose="02010600030101010101" charset="-122"/>
                  <a:ea typeface="等线" panose="02010600030101010101" charset="-122"/>
                  <a:cs typeface="+mn-cs"/>
                </a:endParaRPr>
              </a:p>
              <a:p>
                <a:pPr lvl="0">
                  <a:spcBef>
                    <a:spcPts val="1000"/>
                  </a:spcBef>
                </a:pPr>
                <a:r>
                  <a:rPr lang="zh-CN" altLang="en-US" sz="2400" dirty="0">
                    <a:solidFill>
                      <a:schemeClr val="tx2"/>
                    </a:solidFill>
                    <a:latin typeface="等线" panose="02010600030101010101" charset="-122"/>
                    <a:ea typeface="等线" panose="02010600030101010101" charset="-122"/>
                    <a:cs typeface="+mn-cs"/>
                  </a:rPr>
                  <a:t>然后出题人实现了这个做法，并试着用它运行了 </a:t>
                </a:r>
                <a14:m>
                  <m:oMath xmlns:m="http://schemas.openxmlformats.org/officeDocument/2006/math">
                    <m:sSup>
                      <m:sSupPr>
                        <m:ctrlPr>
                          <a:rPr lang="en-US" altLang="zh-CN" sz="2400" i="1">
                            <a:solidFill>
                              <a:schemeClr val="tx2"/>
                            </a:solidFill>
                            <a:latin typeface="Cambria Math" panose="02040503050406030204" charset="0"/>
                            <a:cs typeface="+mn-cs"/>
                          </a:rPr>
                        </m:ctrlPr>
                      </m:sSupPr>
                      <m:e>
                        <m:r>
                          <a:rPr lang="en-US" altLang="zh-CN" sz="2400" i="1">
                            <a:solidFill>
                              <a:schemeClr val="tx2"/>
                            </a:solidFill>
                            <a:latin typeface="Cambria Math" panose="02040503050406030204" charset="0"/>
                            <a:cs typeface="+mn-cs"/>
                          </a:rPr>
                          <m:t>10</m:t>
                        </m:r>
                      </m:e>
                      <m:sup>
                        <m:r>
                          <a:rPr lang="en-US" altLang="zh-CN" sz="2400" i="1">
                            <a:solidFill>
                              <a:schemeClr val="tx2"/>
                            </a:solidFill>
                            <a:latin typeface="Cambria Math" panose="02040503050406030204" charset="0"/>
                            <a:cs typeface="+mn-cs"/>
                          </a:rPr>
                          <m:t>10</m:t>
                        </m:r>
                      </m:sup>
                    </m:sSup>
                    <m:r>
                      <a:rPr lang="zh-CN" altLang="en-US" sz="2400" i="1">
                        <a:solidFill>
                          <a:schemeClr val="tx2"/>
                        </a:solidFill>
                        <a:latin typeface="Cambria Math" panose="02040503050406030204" charset="0"/>
                        <a:cs typeface="+mn-cs"/>
                      </a:rPr>
                      <m:t>，</m:t>
                    </m:r>
                  </m:oMath>
                </a14:m>
                <a:r>
                  <a:rPr lang="zh-CN" altLang="en-US" sz="2400" dirty="0">
                    <a:solidFill>
                      <a:schemeClr val="tx2"/>
                    </a:solidFill>
                    <a:latin typeface="等线" panose="02010600030101010101" charset="-122"/>
                    <a:ea typeface="等线" panose="02010600030101010101" charset="-122"/>
                    <a:cs typeface="+mn-cs"/>
                  </a:rPr>
                  <a:t>没想到在极短的时间内输出了结果，并且就算是 </a:t>
                </a:r>
                <a14:m>
                  <m:oMath xmlns:m="http://schemas.openxmlformats.org/officeDocument/2006/math">
                    <m:sSup>
                      <m:sSupPr>
                        <m:ctrlPr>
                          <a:rPr lang="en-US" altLang="zh-CN" sz="2400" i="1">
                            <a:solidFill>
                              <a:schemeClr val="tx2"/>
                            </a:solidFill>
                            <a:latin typeface="Cambria Math" panose="02040503050406030204" charset="0"/>
                            <a:cs typeface="+mn-cs"/>
                          </a:rPr>
                        </m:ctrlPr>
                      </m:sSupPr>
                      <m:e>
                        <m:r>
                          <a:rPr lang="en-US" altLang="zh-CN" sz="2400" i="1">
                            <a:solidFill>
                              <a:schemeClr val="tx2"/>
                            </a:solidFill>
                            <a:latin typeface="Cambria Math" panose="02040503050406030204" charset="0"/>
                            <a:cs typeface="+mn-cs"/>
                          </a:rPr>
                          <m:t>10</m:t>
                        </m:r>
                      </m:e>
                      <m:sup>
                        <m:r>
                          <a:rPr lang="en-US" altLang="zh-CN" sz="2400" i="1">
                            <a:solidFill>
                              <a:schemeClr val="tx2"/>
                            </a:solidFill>
                            <a:latin typeface="Cambria Math" panose="02040503050406030204" charset="0"/>
                            <a:cs typeface="+mn-cs"/>
                          </a:rPr>
                          <m:t>11</m:t>
                        </m:r>
                      </m:sup>
                    </m:sSup>
                  </m:oMath>
                </a14:m>
                <a:r>
                  <a:rPr lang="zh-CN" altLang="en-US" sz="2400" dirty="0">
                    <a:solidFill>
                      <a:schemeClr val="tx2"/>
                    </a:solidFill>
                    <a:latin typeface="等线" panose="02010600030101010101" charset="-122"/>
                    <a:ea typeface="等线" panose="02010600030101010101" charset="-122"/>
                    <a:cs typeface="+mn-cs"/>
                  </a:rPr>
                  <a:t>也能在 </a:t>
                </a:r>
                <a:r>
                  <a:rPr lang="en-US" altLang="zh-CN" sz="2400" dirty="0">
                    <a:solidFill>
                      <a:schemeClr val="tx2"/>
                    </a:solidFill>
                    <a:latin typeface="等线" panose="02010600030101010101" charset="-122"/>
                    <a:ea typeface="等线" panose="02010600030101010101" charset="-122"/>
                    <a:cs typeface="+mn-cs"/>
                  </a:rPr>
                  <a:t>1s </a:t>
                </a:r>
                <a:r>
                  <a:rPr lang="zh-CN" altLang="en-US" sz="2400" dirty="0">
                    <a:solidFill>
                      <a:schemeClr val="tx2"/>
                    </a:solidFill>
                    <a:latin typeface="等线" panose="02010600030101010101" charset="-122"/>
                    <a:ea typeface="等线" panose="02010600030101010101" charset="-122"/>
                    <a:cs typeface="+mn-cs"/>
                  </a:rPr>
                  <a:t>内跑出结果。</a:t>
                </a:r>
                <a:endParaRPr lang="en-US" altLang="zh-CN" sz="2400" dirty="0">
                  <a:solidFill>
                    <a:schemeClr val="tx2"/>
                  </a:solidFill>
                  <a:latin typeface="等线" panose="02010600030101010101" charset="-122"/>
                  <a:ea typeface="等线" panose="02010600030101010101" charset="-122"/>
                  <a:cs typeface="+mn-cs"/>
                </a:endParaRPr>
              </a:p>
              <a:p>
                <a:pPr lvl="0">
                  <a:spcBef>
                    <a:spcPts val="1000"/>
                  </a:spcBef>
                </a:pPr>
                <a:r>
                  <a:rPr lang="zh-CN" altLang="en-US" sz="2400" dirty="0">
                    <a:solidFill>
                      <a:schemeClr val="tx2"/>
                    </a:solidFill>
                    <a:latin typeface="等线" panose="02010600030101010101" charset="-122"/>
                    <a:ea typeface="等线" panose="02010600030101010101" charset="-122"/>
                    <a:cs typeface="+mn-cs"/>
                  </a:rPr>
                  <a:t>这是为什么呢？答案是，因为常规 </a:t>
                </a:r>
                <a:r>
                  <a:rPr lang="en-US" altLang="zh-CN" sz="2400" dirty="0">
                    <a:solidFill>
                      <a:schemeClr val="tx2"/>
                    </a:solidFill>
                    <a:latin typeface="等线" panose="02010600030101010101" charset="-122"/>
                    <a:ea typeface="等线" panose="02010600030101010101" charset="-122"/>
                    <a:cs typeface="+mn-cs"/>
                  </a:rPr>
                  <a:t>min25 </a:t>
                </a:r>
                <a:r>
                  <a:rPr lang="zh-CN" altLang="en-US" sz="2400" dirty="0">
                    <a:solidFill>
                      <a:schemeClr val="tx2"/>
                    </a:solidFill>
                    <a:latin typeface="等线" panose="02010600030101010101" charset="-122"/>
                    <a:ea typeface="等线" panose="02010600030101010101" charset="-122"/>
                    <a:cs typeface="+mn-cs"/>
                  </a:rPr>
                  <a:t>筛的第二部分本来就是 </a:t>
                </a:r>
                <a:r>
                  <a:rPr lang="zh-CN" altLang="en-US" sz="2400" b="1" dirty="0">
                    <a:solidFill>
                      <a:schemeClr val="tx2"/>
                    </a:solidFill>
                    <a:latin typeface="等线" panose="02010600030101010101" charset="-122"/>
                    <a:ea typeface="等线" panose="02010600030101010101" charset="-122"/>
                    <a:cs typeface="+mn-cs"/>
                  </a:rPr>
                  <a:t>没有记忆化 </a:t>
                </a:r>
                <a:r>
                  <a:rPr lang="zh-CN" altLang="en-US" sz="2400" dirty="0">
                    <a:solidFill>
                      <a:schemeClr val="tx2"/>
                    </a:solidFill>
                    <a:latin typeface="等线" panose="02010600030101010101" charset="-122"/>
                    <a:ea typeface="等线" panose="02010600030101010101" charset="-122"/>
                    <a:cs typeface="+mn-cs"/>
                  </a:rPr>
                  <a:t>的。也因此，你就算在上述算法中储存了与之前采取的全体质因子及其次数相关的若干信息，复杂度也只不过是乘上了一个“记录信息个数”的常数罢了。因而，其与常规 </a:t>
                </a:r>
                <a:r>
                  <a:rPr lang="en-US" altLang="zh-CN" sz="2400" dirty="0">
                    <a:solidFill>
                      <a:schemeClr val="tx2"/>
                    </a:solidFill>
                    <a:latin typeface="等线" panose="02010600030101010101" charset="-122"/>
                    <a:ea typeface="等线" panose="02010600030101010101" charset="-122"/>
                    <a:cs typeface="+mn-cs"/>
                  </a:rPr>
                  <a:t>min25 </a:t>
                </a:r>
                <a:r>
                  <a:rPr lang="zh-CN" altLang="en-US" sz="2400" dirty="0">
                    <a:solidFill>
                      <a:schemeClr val="tx2"/>
                    </a:solidFill>
                    <a:latin typeface="等线" panose="02010600030101010101" charset="-122"/>
                    <a:ea typeface="等线" panose="02010600030101010101" charset="-122"/>
                    <a:cs typeface="+mn-cs"/>
                  </a:rPr>
                  <a:t>筛仅仅有常数级别的差距。</a:t>
                </a:r>
                <a:endParaRPr lang="en-US" altLang="zh-CN" sz="2400" dirty="0">
                  <a:solidFill>
                    <a:schemeClr val="tx2"/>
                  </a:solidFill>
                  <a:latin typeface="等线" panose="02010600030101010101" charset="-122"/>
                  <a:ea typeface="等线" panose="02010600030101010101" charset="-122"/>
                  <a:cs typeface="+mn-cs"/>
                </a:endParaRPr>
              </a:p>
              <a:p>
                <a:pPr lvl="0">
                  <a:spcBef>
                    <a:spcPts val="1000"/>
                  </a:spcBef>
                </a:pPr>
                <a:r>
                  <a:rPr lang="zh-CN" altLang="en-US" sz="2400" dirty="0">
                    <a:solidFill>
                      <a:schemeClr val="tx2"/>
                    </a:solidFill>
                    <a:latin typeface="等线" panose="02010600030101010101" charset="-122"/>
                    <a:ea typeface="等线" panose="02010600030101010101" charset="-122"/>
                    <a:cs typeface="+mn-cs"/>
                  </a:rPr>
                  <a:t>总复杂度即为 </a:t>
                </a:r>
                <a:r>
                  <a:rPr lang="en-US" altLang="zh-CN" sz="2400" dirty="0">
                    <a:solidFill>
                      <a:schemeClr val="tx2"/>
                    </a:solidFill>
                    <a:latin typeface="等线" panose="02010600030101010101" charset="-122"/>
                    <a:ea typeface="等线" panose="02010600030101010101" charset="-122"/>
                    <a:cs typeface="+mn-cs"/>
                  </a:rPr>
                  <a:t>min25 </a:t>
                </a:r>
                <a:r>
                  <a:rPr lang="zh-CN" altLang="en-US" sz="2400" dirty="0">
                    <a:solidFill>
                      <a:schemeClr val="tx2"/>
                    </a:solidFill>
                    <a:latin typeface="等线" panose="02010600030101010101" charset="-122"/>
                    <a:ea typeface="等线" panose="02010600030101010101" charset="-122"/>
                    <a:cs typeface="+mn-cs"/>
                  </a:rPr>
                  <a:t>筛复杂度。希望不要被老哥喷说为什么 </a:t>
                </a:r>
                <a:r>
                  <a:rPr lang="en-US" altLang="zh-CN" sz="2400" dirty="0">
                    <a:solidFill>
                      <a:schemeClr val="tx2"/>
                    </a:solidFill>
                    <a:latin typeface="等线" panose="02010600030101010101" charset="-122"/>
                    <a:ea typeface="等线" panose="02010600030101010101" charset="-122"/>
                    <a:cs typeface="+mn-cs"/>
                  </a:rPr>
                  <a:t>min25 </a:t>
                </a:r>
                <a:r>
                  <a:rPr lang="zh-CN" altLang="en-US" sz="2400" dirty="0">
                    <a:solidFill>
                      <a:schemeClr val="tx2"/>
                    </a:solidFill>
                    <a:latin typeface="等线" panose="02010600030101010101" charset="-122"/>
                    <a:ea typeface="等线" panose="02010600030101010101" charset="-122"/>
                    <a:cs typeface="+mn-cs"/>
                  </a:rPr>
                  <a:t>筛还能出 </a:t>
                </a:r>
                <a14:m>
                  <m:oMath xmlns:m="http://schemas.openxmlformats.org/officeDocument/2006/math">
                    <m:sSup>
                      <m:sSupPr>
                        <m:ctrlPr>
                          <a:rPr lang="en-US" altLang="zh-CN" sz="2400" i="1">
                            <a:solidFill>
                              <a:schemeClr val="tx2"/>
                            </a:solidFill>
                            <a:latin typeface="Cambria Math" panose="02040503050406030204" charset="0"/>
                            <a:cs typeface="+mn-cs"/>
                          </a:rPr>
                        </m:ctrlPr>
                      </m:sSupPr>
                      <m:e>
                        <m:r>
                          <a:rPr lang="en-US" altLang="zh-CN" sz="2400" i="1">
                            <a:solidFill>
                              <a:schemeClr val="tx2"/>
                            </a:solidFill>
                            <a:latin typeface="Cambria Math" panose="02040503050406030204" charset="0"/>
                            <a:cs typeface="+mn-cs"/>
                          </a:rPr>
                          <m:t>10</m:t>
                        </m:r>
                      </m:e>
                      <m:sup>
                        <m:r>
                          <a:rPr lang="en-US" altLang="zh-CN" sz="2400" i="1">
                            <a:solidFill>
                              <a:schemeClr val="tx2"/>
                            </a:solidFill>
                            <a:latin typeface="Cambria Math" panose="02040503050406030204" charset="0"/>
                            <a:cs typeface="+mn-cs"/>
                          </a:rPr>
                          <m:t>11</m:t>
                        </m:r>
                      </m:sup>
                    </m:sSup>
                  </m:oMath>
                </a14:m>
                <a:r>
                  <a:rPr lang="zh-CN" altLang="en-US" sz="2400" dirty="0">
                    <a:solidFill>
                      <a:schemeClr val="tx2"/>
                    </a:solidFill>
                    <a:latin typeface="等线" panose="02010600030101010101" charset="-122"/>
                    <a:ea typeface="等线" panose="02010600030101010101" charset="-122"/>
                    <a:cs typeface="+mn-cs"/>
                  </a:rPr>
                  <a:t>，保证时限开到了 </a:t>
                </a:r>
                <a:r>
                  <a:rPr lang="en-US" altLang="zh-CN" sz="2400" dirty="0">
                    <a:solidFill>
                      <a:schemeClr val="tx2"/>
                    </a:solidFill>
                    <a:latin typeface="等线" panose="02010600030101010101" charset="-122"/>
                    <a:ea typeface="等线" panose="02010600030101010101" charset="-122"/>
                    <a:cs typeface="+mn-cs"/>
                  </a:rPr>
                  <a:t>std </a:t>
                </a:r>
                <a:r>
                  <a:rPr lang="zh-CN" altLang="en-US" sz="2400" dirty="0">
                    <a:solidFill>
                      <a:schemeClr val="tx2"/>
                    </a:solidFill>
                    <a:latin typeface="等线" panose="02010600030101010101" charset="-122"/>
                    <a:ea typeface="等线" panose="02010600030101010101" charset="-122"/>
                    <a:cs typeface="+mn-cs"/>
                  </a:rPr>
                  <a:t>二倍（</a:t>
                </a:r>
                <a:endParaRPr lang="en-US" altLang="zh-CN" sz="2400" dirty="0">
                  <a:solidFill>
                    <a:schemeClr val="tx2"/>
                  </a:solidFill>
                  <a:latin typeface="等线" panose="02010600030101010101" charset="-122"/>
                  <a:ea typeface="等线" panose="02010600030101010101" charset="-122"/>
                  <a:cs typeface="+mn-cs"/>
                </a:endParaRPr>
              </a:p>
              <a:p>
                <a:pPr lvl="0">
                  <a:spcBef>
                    <a:spcPts val="1000"/>
                  </a:spcBef>
                </a:pPr>
                <a:r>
                  <a:rPr lang="zh-CN" altLang="en-US" sz="2400" dirty="0">
                    <a:solidFill>
                      <a:schemeClr val="tx2"/>
                    </a:solidFill>
                    <a:latin typeface="等线" panose="02010600030101010101" charset="-122"/>
                    <a:ea typeface="等线" panose="02010600030101010101" charset="-122"/>
                    <a:cs typeface="+mn-cs"/>
                  </a:rPr>
                  <a:t>出题人觉得这个思想可以用来出一些复杂度反直觉的题目，但是事实上如果复杂度太怪很有可能被选手看破本质，故最后就采取了原本的题目（这样可能会有一些选手发现了他们以为的“对数平方做法”然后不敢写）。</a:t>
                </a:r>
                <a:endParaRPr lang="zh-CN" altLang="en-US" sz="2400" dirty="0">
                  <a:solidFill>
                    <a:schemeClr val="tx2"/>
                  </a:solidFill>
                  <a:latin typeface="等线" panose="02010600030101010101" charset="-122"/>
                  <a:ea typeface="等线" panose="02010600030101010101" charset="-122"/>
                  <a:cs typeface="+mn-cs"/>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1597665"/>
                <a:ext cx="10515600" cy="4729475"/>
              </a:xfrm>
              <a:prstGeom prst="rect">
                <a:avLst/>
              </a:prstGeom>
              <a:blipFill rotWithShape="1">
                <a:blip r:embed="rId3"/>
                <a:stretch>
                  <a:fillRect/>
                </a:stretch>
              </a:blipFill>
            </p:spPr>
            <p:txBody>
              <a:bodyPr/>
              <a:lstStyle/>
              <a:p>
                <a:r>
                  <a:rPr lang="zh-CN" altLang="en-US">
                    <a:noFill/>
                  </a:rPr>
                  <a:t> </a:t>
                </a:r>
              </a:p>
            </p:txBody>
          </p:sp>
        </mc:Fallback>
      </mc:AlternateContent>
      <p:pic>
        <p:nvPicPr>
          <p:cNvPr id="15" name="图片 14"/>
          <p:cNvPicPr>
            <a:picLocks noChangeAspect="1"/>
          </p:cNvPicPr>
          <p:nvPr/>
        </p:nvPicPr>
        <p:blipFill>
          <a:blip r:embed="rId4"/>
          <a:stretch>
            <a:fillRect/>
          </a:stretch>
        </p:blipFill>
        <p:spPr>
          <a:xfrm>
            <a:off x="8681286" y="481443"/>
            <a:ext cx="3069843" cy="3434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latin typeface="HarmonyOS Sans SC" charset="0"/>
                <a:cs typeface="HarmonyOS Sans SC" charset="0"/>
              </a:rPr>
              <a:t>Problem </a:t>
            </a:r>
            <a:r>
              <a:rPr kumimoji="1" lang="en-US" altLang="zh-CN" dirty="0">
                <a:latin typeface="HarmonyOS Sans SC" charset="0"/>
                <a:cs typeface="HarmonyOS Sans SC" charset="0"/>
              </a:rPr>
              <a:t>E</a:t>
            </a:r>
            <a:r>
              <a:rPr kumimoji="1" lang="zh-CN" altLang="en-US" dirty="0">
                <a:latin typeface="HarmonyOS Sans SC" charset="0"/>
                <a:cs typeface="HarmonyOS Sans SC" charset="0"/>
              </a:rPr>
              <a:t>. </a:t>
            </a:r>
            <a:r>
              <a:rPr kumimoji="1" lang="en-US" altLang="zh-CN" dirty="0">
                <a:latin typeface="HarmonyOS Sans SC" charset="0"/>
                <a:cs typeface="HarmonyOS Sans SC" charset="0"/>
              </a:rPr>
              <a:t>From </a:t>
            </a:r>
            <a:r>
              <a:rPr kumimoji="1" lang="en-US" altLang="zh-CN" dirty="0" err="1">
                <a:latin typeface="HarmonyOS Sans SC" charset="0"/>
                <a:cs typeface="HarmonyOS Sans SC" charset="0"/>
              </a:rPr>
              <a:t>AtCoder</a:t>
            </a:r>
            <a:endParaRPr kumimoji="1" lang="en-US" altLang="zh-CN" dirty="0">
              <a:latin typeface="HarmonyOS Sans SC" charset="0"/>
              <a:cs typeface="HarmonyOS Sans SC" charset="0"/>
            </a:endParaRPr>
          </a:p>
          <a:p>
            <a:endParaRPr kumimoji="1" lang="zh-CN" altLang="en-US"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标题 1"/>
              <p:cNvSpPr txBox="1"/>
              <p:nvPr/>
            </p:nvSpPr>
            <p:spPr>
              <a:xfrm>
                <a:off x="838200" y="1538976"/>
                <a:ext cx="10515600" cy="922017"/>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给一个 </a:t>
                </a:r>
                <a14:m>
                  <m:oMath xmlns:m="http://schemas.openxmlformats.org/officeDocument/2006/math">
                    <m:r>
                      <a:rPr kumimoji="1" lang="en-US" altLang="zh-CN" sz="2800" i="1" dirty="0" smtClean="0">
                        <a:solidFill>
                          <a:schemeClr val="tx2"/>
                        </a:solidFill>
                        <a:latin typeface="Cambria Math" panose="02040503050406030204" charset="0"/>
                      </a:rPr>
                      <m:t>𝑛</m:t>
                    </m:r>
                    <m:r>
                      <a:rPr kumimoji="1" lang="en-US" altLang="zh-CN" sz="2800" b="0" i="1" dirty="0" smtClean="0">
                        <a:solidFill>
                          <a:schemeClr val="tx2"/>
                        </a:solidFill>
                        <a:latin typeface="Cambria Math" panose="02040503050406030204" charset="0"/>
                      </a:rPr>
                      <m:t>×</m:t>
                    </m:r>
                    <m:r>
                      <a:rPr kumimoji="1" lang="en-US" altLang="zh-CN" sz="2800" i="1" dirty="0" smtClean="0">
                        <a:solidFill>
                          <a:schemeClr val="tx2"/>
                        </a:solidFill>
                        <a:latin typeface="Cambria Math" panose="02040503050406030204" charset="0"/>
                      </a:rPr>
                      <m:t>𝑛</m:t>
                    </m:r>
                  </m:oMath>
                </a14:m>
                <a:r>
                  <a:rPr kumimoji="1" lang="zh-CN" altLang="en-US" sz="2800" dirty="0">
                    <a:solidFill>
                      <a:schemeClr val="tx2"/>
                    </a:solidFill>
                  </a:rPr>
                  <a:t> 矩阵，每次操作可以选一行一列，这一行所有数增加</a:t>
                </a:r>
                <a:endParaRPr kumimoji="1" lang="en-US" altLang="zh-CN" sz="2800" dirty="0">
                  <a:solidFill>
                    <a:schemeClr val="tx2"/>
                  </a:solidFill>
                </a:endParaRPr>
              </a:p>
              <a:p>
                <a14:m>
                  <m:oMath xmlns:m="http://schemas.openxmlformats.org/officeDocument/2006/math">
                    <m:r>
                      <a:rPr kumimoji="1" lang="en-US" altLang="zh-CN" sz="2800" i="1" dirty="0" smtClean="0">
                        <a:solidFill>
                          <a:schemeClr val="tx2"/>
                        </a:solidFill>
                        <a:latin typeface="Cambria Math" panose="02040503050406030204" charset="0"/>
                      </a:rPr>
                      <m:t>𝑥</m:t>
                    </m:r>
                  </m:oMath>
                </a14:m>
                <a:r>
                  <a:rPr kumimoji="1" lang="zh-CN" altLang="en-US" sz="2800" dirty="0">
                    <a:solidFill>
                      <a:schemeClr val="tx2"/>
                    </a:solidFill>
                  </a:rPr>
                  <a:t>，这一列所有数减少 </a:t>
                </a:r>
                <a14:m>
                  <m:oMath xmlns:m="http://schemas.openxmlformats.org/officeDocument/2006/math">
                    <m:r>
                      <a:rPr kumimoji="1" lang="en-US" altLang="zh-CN" sz="2800" i="1" dirty="0" smtClean="0">
                        <a:solidFill>
                          <a:schemeClr val="tx2"/>
                        </a:solidFill>
                        <a:latin typeface="Cambria Math" panose="02040503050406030204" charset="0"/>
                      </a:rPr>
                      <m:t>𝑥</m:t>
                    </m:r>
                    <m:r>
                      <a:rPr kumimoji="1" lang="zh-CN" altLang="en-US" sz="2800" i="1" dirty="0">
                        <a:solidFill>
                          <a:schemeClr val="tx2"/>
                        </a:solidFill>
                        <a:latin typeface="Cambria Math" panose="02040503050406030204" charset="0"/>
                      </a:rPr>
                      <m:t>，</m:t>
                    </m:r>
                  </m:oMath>
                </a14:m>
                <a:r>
                  <a:rPr kumimoji="1" lang="zh-CN" altLang="en-US" sz="2800" dirty="0">
                    <a:solidFill>
                      <a:schemeClr val="tx2"/>
                    </a:solidFill>
                  </a:rPr>
                  <a:t>问</a:t>
                </a:r>
                <a:r>
                  <a:rPr kumimoji="1" lang="en-US" altLang="zh-CN" sz="2800" dirty="0">
                    <a:solidFill>
                      <a:schemeClr val="tx2"/>
                    </a:solidFill>
                  </a:rPr>
                  <a:t> </a:t>
                </a:r>
                <a14:m>
                  <m:oMath xmlns:m="http://schemas.openxmlformats.org/officeDocument/2006/math">
                    <m:r>
                      <a:rPr kumimoji="1" lang="en-US" altLang="zh-CN" sz="2800" i="1" dirty="0" smtClean="0">
                        <a:solidFill>
                          <a:schemeClr val="tx2"/>
                        </a:solidFill>
                        <a:latin typeface="Cambria Math" panose="02040503050406030204" charset="0"/>
                      </a:rPr>
                      <m:t>2</m:t>
                    </m:r>
                    <m:r>
                      <a:rPr kumimoji="1" lang="en-US" altLang="zh-CN" sz="2800" i="1" dirty="0" smtClean="0">
                        <a:solidFill>
                          <a:schemeClr val="tx2"/>
                        </a:solidFill>
                        <a:latin typeface="Cambria Math" panose="02040503050406030204" charset="0"/>
                      </a:rPr>
                      <m:t>𝑛</m:t>
                    </m:r>
                    <m:r>
                      <a:rPr kumimoji="1" lang="en-US" altLang="zh-CN" sz="2800" i="1" dirty="0" smtClean="0">
                        <a:solidFill>
                          <a:schemeClr val="tx2"/>
                        </a:solidFill>
                        <a:latin typeface="Cambria Math" panose="02040503050406030204" charset="0"/>
                      </a:rPr>
                      <m:t>−</m:t>
                    </m:r>
                    <m:r>
                      <a:rPr kumimoji="1" lang="en-US" altLang="zh-CN" sz="2800" i="1" dirty="0" smtClean="0">
                        <a:solidFill>
                          <a:schemeClr val="tx2"/>
                        </a:solidFill>
                        <a:latin typeface="Cambria Math" panose="02040503050406030204" charset="0"/>
                      </a:rPr>
                      <m:t>2</m:t>
                    </m:r>
                  </m:oMath>
                </a14:m>
                <a:r>
                  <a:rPr kumimoji="1" lang="en-US" altLang="zh-CN" sz="2800" dirty="0">
                    <a:solidFill>
                      <a:schemeClr val="tx2"/>
                    </a:solidFill>
                  </a:rPr>
                  <a:t> </a:t>
                </a:r>
                <a:r>
                  <a:rPr kumimoji="1" lang="zh-CN" altLang="en-US" sz="2800" dirty="0">
                    <a:solidFill>
                      <a:schemeClr val="tx2"/>
                    </a:solidFill>
                  </a:rPr>
                  <a:t>次操作能否将所有数变成非负</a:t>
                </a:r>
                <a:r>
                  <a:rPr kumimoji="1" lang="en-US" altLang="zh-CN" sz="2800" dirty="0">
                    <a:solidFill>
                      <a:schemeClr val="tx2"/>
                    </a:solidFill>
                  </a:rPr>
                  <a:t>.</a:t>
                </a:r>
                <a:endParaRPr kumimoji="1" lang="en-US" altLang="zh-CN" sz="2800" dirty="0">
                  <a:solidFill>
                    <a:schemeClr val="tx2"/>
                  </a:solidFill>
                </a:endParaRPr>
              </a:p>
              <a:p>
                <a:endParaRPr kumimoji="1" lang="en-US" altLang="zh-CN" sz="2800" dirty="0">
                  <a:solidFill>
                    <a:schemeClr val="tx2"/>
                  </a:solidFill>
                </a:endParaRPr>
              </a:p>
            </p:txBody>
          </p:sp>
        </mc:Choice>
        <mc:Fallback>
          <p:sp>
            <p:nvSpPr>
              <p:cNvPr id="10" name="标题 1"/>
              <p:cNvSpPr txBox="1">
                <a:spLocks noRot="1" noChangeAspect="1" noMove="1" noResize="1" noEditPoints="1" noAdjustHandles="1" noChangeArrowheads="1" noChangeShapeType="1" noTextEdit="1"/>
              </p:cNvSpPr>
              <p:nvPr/>
            </p:nvSpPr>
            <p:spPr>
              <a:xfrm>
                <a:off x="838200" y="1538976"/>
                <a:ext cx="10515600" cy="922017"/>
              </a:xfrm>
              <a:prstGeom prst="rect">
                <a:avLst/>
              </a:prstGeom>
              <a:blipFill rotWithShape="1">
                <a:blip r:embed="rId3"/>
                <a:stretch>
                  <a:fillRect t="-40" b="-1129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838200" y="3155950"/>
                <a:ext cx="10515600" cy="317119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这是出题人以前给校内模拟赛出的题，不过当时被只做 </a:t>
                </a:r>
                <a:r>
                  <a:rPr kumimoji="1" lang="en-US" altLang="zh-CN" sz="1800" dirty="0">
                    <a:solidFill>
                      <a:schemeClr val="tx2"/>
                    </a:solidFill>
                    <a:latin typeface="HarmonyOS Sans SC Light" pitchFamily="2" charset="-122"/>
                    <a:ea typeface="HarmonyOS Sans SC Light" pitchFamily="2" charset="-122"/>
                  </a:rPr>
                  <a:t>KM </a:t>
                </a:r>
                <a:r>
                  <a:rPr kumimoji="1" lang="zh-CN" altLang="en-US" sz="1800" dirty="0">
                    <a:solidFill>
                      <a:schemeClr val="tx2"/>
                    </a:solidFill>
                    <a:latin typeface="HarmonyOS Sans SC Light" pitchFamily="2" charset="-122"/>
                    <a:ea typeface="HarmonyOS Sans SC Light" pitchFamily="2" charset="-122"/>
                  </a:rPr>
                  <a:t>水过去了，出题人后来发现裸 </a:t>
                </a:r>
                <a:r>
                  <a:rPr kumimoji="1" lang="en-US" altLang="zh-CN" sz="1800" dirty="0">
                    <a:solidFill>
                      <a:schemeClr val="tx2"/>
                    </a:solidFill>
                    <a:latin typeface="HarmonyOS Sans SC Light" pitchFamily="2" charset="-122"/>
                    <a:ea typeface="HarmonyOS Sans SC Light" pitchFamily="2" charset="-122"/>
                  </a:rPr>
                  <a:t>KM </a:t>
                </a:r>
                <a:r>
                  <a:rPr kumimoji="1" lang="zh-CN" altLang="en-US" sz="1800" dirty="0">
                    <a:solidFill>
                      <a:schemeClr val="tx2"/>
                    </a:solidFill>
                    <a:latin typeface="HarmonyOS Sans SC Light" pitchFamily="2" charset="-122"/>
                    <a:ea typeface="HarmonyOS Sans SC Light" pitchFamily="2" charset="-122"/>
                  </a:rPr>
                  <a:t>做法至少要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rPr>
                      <m:t>2</m:t>
                    </m:r>
                    <m:r>
                      <a:rPr kumimoji="1" lang="en-US" altLang="zh-CN" sz="1800" i="1" dirty="0" smtClean="0">
                        <a:solidFill>
                          <a:schemeClr val="tx2"/>
                        </a:solidFill>
                        <a:latin typeface="Cambria Math" panose="02040503050406030204" charset="0"/>
                        <a:ea typeface="HarmonyOS Sans SC Light" pitchFamily="2" charset="-122"/>
                      </a:rPr>
                      <m:t>𝑛</m:t>
                    </m:r>
                    <m:r>
                      <a:rPr kumimoji="1" lang="en-US" altLang="zh-CN" sz="1800" i="1" dirty="0" smtClean="0">
                        <a:solidFill>
                          <a:schemeClr val="tx2"/>
                        </a:solidFill>
                        <a:latin typeface="Cambria Math" panose="02040503050406030204" charset="0"/>
                        <a:ea typeface="HarmonyOS Sans SC Light" pitchFamily="2" charset="-122"/>
                      </a:rPr>
                      <m:t> – </m:t>
                    </m:r>
                    <m:r>
                      <a:rPr kumimoji="1" lang="en-US" altLang="zh-CN" sz="1800" i="1" dirty="0" smtClean="0">
                        <a:solidFill>
                          <a:schemeClr val="tx2"/>
                        </a:solidFill>
                        <a:latin typeface="Cambria Math" panose="02040503050406030204" charset="0"/>
                        <a:ea typeface="HarmonyOS Sans SC Light" pitchFamily="2" charset="-122"/>
                      </a:rPr>
                      <m:t>1</m:t>
                    </m:r>
                    <m:r>
                      <a:rPr kumimoji="1" lang="en-US" altLang="zh-CN" sz="1800" i="1" dirty="0" smtClean="0">
                        <a:solidFill>
                          <a:schemeClr val="tx2"/>
                        </a:solidFill>
                        <a:latin typeface="Cambria Math" panose="02040503050406030204" charset="0"/>
                        <a:ea typeface="HarmonyOS Sans SC Light" pitchFamily="2" charset="-122"/>
                      </a:rPr>
                      <m:t> </m:t>
                    </m:r>
                  </m:oMath>
                </a14:m>
                <a:r>
                  <a:rPr kumimoji="1" lang="zh-CN" altLang="en-US" sz="1800" dirty="0">
                    <a:solidFill>
                      <a:schemeClr val="tx2"/>
                    </a:solidFill>
                    <a:latin typeface="HarmonyOS Sans SC Light" pitchFamily="2" charset="-122"/>
                    <a:ea typeface="HarmonyOS Sans SC Light" pitchFamily="2" charset="-122"/>
                  </a:rPr>
                  <a:t>次操作，而正解只需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rPr>
                      <m:t>2</m:t>
                    </m:r>
                    <m:r>
                      <a:rPr kumimoji="1" lang="en-US" altLang="zh-CN" sz="1800" i="1" dirty="0" smtClean="0">
                        <a:solidFill>
                          <a:schemeClr val="tx2"/>
                        </a:solidFill>
                        <a:latin typeface="Cambria Math" panose="02040503050406030204" charset="0"/>
                        <a:ea typeface="HarmonyOS Sans SC Light" pitchFamily="2" charset="-122"/>
                      </a:rPr>
                      <m:t>𝑛</m:t>
                    </m:r>
                    <m:r>
                      <a:rPr kumimoji="1" lang="en-US" altLang="zh-CN" sz="1800" i="1" dirty="0" smtClean="0">
                        <a:solidFill>
                          <a:schemeClr val="tx2"/>
                        </a:solidFill>
                        <a:latin typeface="Cambria Math" panose="02040503050406030204" charset="0"/>
                        <a:ea typeface="HarmonyOS Sans SC Light" pitchFamily="2" charset="-122"/>
                      </a:rPr>
                      <m:t> – </m:t>
                    </m:r>
                    <m:r>
                      <a:rPr kumimoji="1" lang="en-US" altLang="zh-CN" sz="1800" i="1" dirty="0" smtClean="0">
                        <a:solidFill>
                          <a:schemeClr val="tx2"/>
                        </a:solidFill>
                        <a:latin typeface="Cambria Math" panose="02040503050406030204" charset="0"/>
                        <a:ea typeface="HarmonyOS Sans SC Light" pitchFamily="2" charset="-122"/>
                      </a:rPr>
                      <m:t>2</m:t>
                    </m:r>
                    <m:r>
                      <a:rPr kumimoji="1" lang="en-US" altLang="zh-CN" sz="1800" i="1" dirty="0" smtClean="0">
                        <a:solidFill>
                          <a:schemeClr val="tx2"/>
                        </a:solidFill>
                        <a:latin typeface="Cambria Math" panose="02040503050406030204" charset="0"/>
                        <a:ea typeface="HarmonyOS Sans SC Light" pitchFamily="2" charset="-122"/>
                      </a:rPr>
                      <m:t> </m:t>
                    </m:r>
                  </m:oMath>
                </a14:m>
                <a:r>
                  <a:rPr kumimoji="1" lang="zh-CN" altLang="en-US" sz="1800" dirty="0">
                    <a:solidFill>
                      <a:schemeClr val="tx2"/>
                    </a:solidFill>
                    <a:latin typeface="HarmonyOS Sans SC Light" pitchFamily="2" charset="-122"/>
                    <a:ea typeface="HarmonyOS Sans SC Light" pitchFamily="2" charset="-122"/>
                  </a:rPr>
                  <a:t>次，因此才有了数据范围的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rPr>
                      <m:t>501</m:t>
                    </m:r>
                  </m:oMath>
                </a14:m>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题目标题是因为出题人觉得题面风格比较像 </a:t>
                </a:r>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AT (?</a:t>
                </a:r>
                <a:endParaRPr kumimoji="1" lang="en-US" altLang="zh-CN" sz="1800" dirty="0">
                  <a:solidFill>
                    <a:schemeClr val="tx2"/>
                  </a:solidFill>
                  <a:latin typeface="HarmonyOS Sans SC Light" pitchFamily="2" charset="-122"/>
                  <a:ea typeface="HarmonyOS Sans SC Light" pitchFamily="2" charset="-122"/>
                  <a:cs typeface="Cambria Math" panose="02040503050406030204" charset="0"/>
                </a:endParaRPr>
              </a:p>
              <a:p>
                <a:pPr lvl="0">
                  <a:lnSpc>
                    <a:spcPct val="120000"/>
                  </a:lnSpc>
                  <a:defRPr/>
                </a:pPr>
                <a:endPar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endParaRPr>
              </a:p>
              <a:p>
                <a:pPr lvl="0">
                  <a:lnSpc>
                    <a:spcPct val="120000"/>
                  </a:lnSpc>
                  <a:defRPr/>
                </a:pP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对 </a:t>
                </a:r>
                <a14:m>
                  <m:oMath xmlns:m="http://schemas.openxmlformats.org/officeDocument/2006/math">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𝑛</m:t>
                    </m:r>
                  </m:oMath>
                </a14:m>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阶</a:t>
                </a: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排列 </a:t>
                </a:r>
                <a14:m>
                  <m:oMath xmlns:m="http://schemas.openxmlformats.org/officeDocument/2006/math">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𝑝</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ctrlPr>
                      </m:sSubPr>
                      <m:e>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𝑝</m:t>
                        </m:r>
                      </m:e>
                      <m:sub>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1</m:t>
                        </m:r>
                      </m:sub>
                    </m:sSub>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ctrlPr>
                      </m:sSubPr>
                      <m:e>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𝑝</m:t>
                        </m:r>
                      </m:e>
                      <m:sub>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2</m:t>
                        </m:r>
                      </m:sub>
                    </m:sSub>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ctrlPr>
                      </m:sSubPr>
                      <m:e>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𝑝</m:t>
                        </m:r>
                      </m:e>
                      <m:sub>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𝑛</m:t>
                        </m:r>
                      </m:sub>
                    </m:sSub>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m:t>
                    </m:r>
                    <m:r>
                      <a:rPr kumimoji="1" lang="zh-CN" altLang="en-US"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𝑓</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𝑝</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 =</m:t>
                    </m:r>
                    <m:sSubSup>
                      <m:sSubSupPr>
                        <m:ctrlPr>
                          <a:rPr kumimoji="1" lang="en-US" altLang="zh-CN" sz="1800" b="0" i="1" dirty="0" smtClean="0">
                            <a:solidFill>
                              <a:schemeClr val="tx2"/>
                            </a:solidFill>
                            <a:latin typeface="Cambria Math" panose="02040503050406030204" charset="0"/>
                            <a:ea typeface="HarmonyOS Sans SC Light" pitchFamily="2" charset="-122"/>
                          </a:rPr>
                        </m:ctrlPr>
                      </m:sSubSupPr>
                      <m:e>
                        <m:r>
                          <a:rPr kumimoji="1" lang="en-US" altLang="zh-CN" sz="1800" b="0" i="1" dirty="0" smtClean="0">
                            <a:solidFill>
                              <a:schemeClr val="tx2"/>
                            </a:solidFill>
                            <a:latin typeface="Cambria Math" panose="02040503050406030204" charset="0"/>
                            <a:ea typeface="HarmonyOS Sans SC Light" pitchFamily="2" charset="-122"/>
                          </a:rPr>
                          <m:t>∑</m:t>
                        </m:r>
                      </m:e>
                      <m:sub>
                        <m:r>
                          <a:rPr kumimoji="1" lang="en-US" altLang="zh-CN" sz="1800" b="0" i="1" dirty="0" smtClean="0">
                            <a:solidFill>
                              <a:schemeClr val="tx2"/>
                            </a:solidFill>
                            <a:latin typeface="Cambria Math" panose="02040503050406030204" charset="0"/>
                            <a:ea typeface="HarmonyOS Sans SC Light" pitchFamily="2" charset="-122"/>
                          </a:rPr>
                          <m:t>𝑖</m:t>
                        </m:r>
                        <m:r>
                          <a:rPr kumimoji="1" lang="en-US" altLang="zh-CN" sz="1800" b="0" i="1" dirty="0" smtClean="0">
                            <a:solidFill>
                              <a:schemeClr val="tx2"/>
                            </a:solidFill>
                            <a:latin typeface="Cambria Math" panose="02040503050406030204" charset="0"/>
                            <a:ea typeface="HarmonyOS Sans SC Light" pitchFamily="2" charset="-122"/>
                          </a:rPr>
                          <m:t>=</m:t>
                        </m:r>
                        <m:r>
                          <a:rPr kumimoji="1" lang="en-US" altLang="zh-CN" sz="1800" b="0" i="1" dirty="0" smtClean="0">
                            <a:solidFill>
                              <a:schemeClr val="tx2"/>
                            </a:solidFill>
                            <a:latin typeface="Cambria Math" panose="02040503050406030204" charset="0"/>
                            <a:ea typeface="HarmonyOS Sans SC Light" pitchFamily="2" charset="-122"/>
                          </a:rPr>
                          <m:t>1</m:t>
                        </m:r>
                      </m:sub>
                      <m:sup>
                        <m:r>
                          <a:rPr kumimoji="1" lang="en-US" altLang="zh-CN" sz="1800" b="0" i="1" dirty="0" smtClean="0">
                            <a:solidFill>
                              <a:schemeClr val="tx2"/>
                            </a:solidFill>
                            <a:latin typeface="Cambria Math" panose="02040503050406030204" charset="0"/>
                            <a:ea typeface="HarmonyOS Sans SC Light" pitchFamily="2" charset="-122"/>
                          </a:rPr>
                          <m:t>𝑛</m:t>
                        </m:r>
                      </m:sup>
                    </m:sSubSup>
                    <m:sSub>
                      <m:sSubPr>
                        <m:ctrlPr>
                          <a:rPr kumimoji="1" lang="en-US" altLang="zh-CN" sz="1800" b="0" i="1" dirty="0" smtClean="0">
                            <a:solidFill>
                              <a:schemeClr val="tx2"/>
                            </a:solidFill>
                            <a:latin typeface="Cambria Math" panose="02040503050406030204" charset="0"/>
                            <a:ea typeface="HarmonyOS Sans SC Light" pitchFamily="2" charset="-122"/>
                          </a:rPr>
                        </m:ctrlPr>
                      </m:sSubPr>
                      <m:e>
                        <m:r>
                          <a:rPr kumimoji="1" lang="en-US" altLang="zh-CN" sz="1800" b="0" i="1" dirty="0" smtClean="0">
                            <a:solidFill>
                              <a:schemeClr val="tx2"/>
                            </a:solidFill>
                            <a:latin typeface="Cambria Math" panose="02040503050406030204" charset="0"/>
                            <a:ea typeface="HarmonyOS Sans SC Light" pitchFamily="2" charset="-122"/>
                          </a:rPr>
                          <m:t>𝑎</m:t>
                        </m:r>
                      </m:e>
                      <m:sub>
                        <m:r>
                          <a:rPr kumimoji="1" lang="en-US" altLang="zh-CN" sz="1800" i="1" dirty="0">
                            <a:solidFill>
                              <a:schemeClr val="tx2"/>
                            </a:solidFill>
                            <a:latin typeface="Cambria Math" panose="02040503050406030204" charset="0"/>
                            <a:ea typeface="HarmonyOS Sans SC Light" pitchFamily="2" charset="-122"/>
                          </a:rPr>
                          <m:t>𝑖</m:t>
                        </m:r>
                        <m:r>
                          <a:rPr kumimoji="1" lang="en-US" altLang="zh-CN" sz="1800" i="1" dirty="0">
                            <a:solidFill>
                              <a:schemeClr val="tx2"/>
                            </a:solidFill>
                            <a:latin typeface="Cambria Math" panose="02040503050406030204" charset="0"/>
                            <a:ea typeface="HarmonyOS Sans SC Light" pitchFamily="2" charset="-122"/>
                          </a:rPr>
                          <m:t>,</m:t>
                        </m:r>
                        <m:sSub>
                          <m:sSubPr>
                            <m:ctrlPr>
                              <a:rPr kumimoji="1" lang="en-US" altLang="zh-CN" sz="1800" i="1" dirty="0">
                                <a:solidFill>
                                  <a:schemeClr val="tx2"/>
                                </a:solidFill>
                                <a:latin typeface="Cambria Math" panose="02040503050406030204" charset="0"/>
                                <a:ea typeface="HarmonyOS Sans SC Light" pitchFamily="2" charset="-122"/>
                              </a:rPr>
                            </m:ctrlPr>
                          </m:sSubPr>
                          <m:e>
                            <m:r>
                              <a:rPr kumimoji="1" lang="en-US" altLang="zh-CN" sz="1800" i="1" dirty="0">
                                <a:solidFill>
                                  <a:schemeClr val="tx2"/>
                                </a:solidFill>
                                <a:latin typeface="Cambria Math" panose="02040503050406030204" charset="0"/>
                                <a:ea typeface="HarmonyOS Sans SC Light" pitchFamily="2" charset="-122"/>
                              </a:rPr>
                              <m:t>𝑝</m:t>
                            </m:r>
                          </m:e>
                          <m:sub>
                            <m:r>
                              <a:rPr kumimoji="1" lang="en-US" altLang="zh-CN" sz="1800" i="1" dirty="0">
                                <a:solidFill>
                                  <a:schemeClr val="tx2"/>
                                </a:solidFill>
                                <a:latin typeface="Cambria Math" panose="02040503050406030204" charset="0"/>
                                <a:ea typeface="HarmonyOS Sans SC Light" pitchFamily="2" charset="-122"/>
                              </a:rPr>
                              <m:t>𝑖</m:t>
                            </m:r>
                          </m:sub>
                        </m:sSub>
                      </m:sub>
                    </m:sSub>
                  </m:oMath>
                </a14:m>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 在操作过程中不变，因此 </a:t>
                </a:r>
                <a14:m>
                  <m:oMath xmlns:m="http://schemas.openxmlformats.org/officeDocument/2006/math">
                    <m:func>
                      <m:funcPr>
                        <m:ctrlP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b="0" i="0" spc="0" dirty="0" smtClean="0">
                            <a:solidFill>
                              <a:schemeClr val="tx2"/>
                            </a:solidFill>
                            <a:latin typeface="Cambria Math" panose="02040503050406030204" charset="0"/>
                            <a:ea typeface="HarmonyOS Sans SC Light" pitchFamily="2" charset="-122"/>
                            <a:cs typeface="Cambria Math" panose="02040503050406030204" charset="0"/>
                          </a:rPr>
                          <m:t>min</m:t>
                        </m:r>
                      </m:fName>
                      <m:e>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𝑓</m:t>
                        </m:r>
                        <m:d>
                          <m:dPr>
                            <m:ctrlP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ctrlPr>
                          </m:dPr>
                          <m:e>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𝑝</m:t>
                            </m:r>
                          </m:e>
                        </m:d>
                      </m:e>
                    </m:func>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&lt;</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0</m:t>
                    </m:r>
                  </m:oMath>
                </a14:m>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无解，</a:t>
                </a:r>
                <a:r>
                  <a:rPr kumimoji="1" lang="en-US" altLang="zh-CN" sz="1800" dirty="0">
                    <a:solidFill>
                      <a:schemeClr val="tx2"/>
                    </a:solidFill>
                    <a:ea typeface="HarmonyOS Sans SC Light" pitchFamily="2" charset="-122"/>
                    <a:cs typeface="Cambria Math" panose="02040503050406030204" charset="0"/>
                  </a:rPr>
                  <a:t> </a:t>
                </a:r>
                <a14:m>
                  <m:oMath xmlns:m="http://schemas.openxmlformats.org/officeDocument/2006/math">
                    <m:func>
                      <m:funcPr>
                        <m:ctrlP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m:t>min</m:t>
                        </m:r>
                      </m:fName>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𝑓</m:t>
                        </m:r>
                        <m:d>
                          <m:dPr>
                            <m:ctrlP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ctrlPr>
                          </m:d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𝑝</m:t>
                            </m:r>
                          </m:e>
                        </m:d>
                      </m:e>
                    </m:func>
                  </m:oMath>
                </a14:m>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可以二分图最小权匹配求出</a:t>
                </a:r>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a:t>
                </a: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（标程使用了 </a:t>
                </a:r>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KM 387ms</a:t>
                </a: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，如果费用流有可能被卡常</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a:t>
                </a:r>
                <a:endPar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endParaRPr>
              </a:p>
              <a:p>
                <a:pPr lvl="0">
                  <a:lnSpc>
                    <a:spcPct val="120000"/>
                  </a:lnSpc>
                  <a:defRPr/>
                </a:pPr>
                <a:endPar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3155950"/>
                <a:ext cx="10515600" cy="3171190"/>
              </a:xfrm>
              <a:prstGeom prst="rect">
                <a:avLst/>
              </a:prstGeom>
              <a:blipFill rotWithShape="1">
                <a:blip r:embed="rId4"/>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a:blip r:embed="rId5"/>
          <a:stretch>
            <a:fillRect/>
          </a:stretch>
        </p:blipFill>
        <p:spPr>
          <a:xfrm>
            <a:off x="8681286" y="481443"/>
            <a:ext cx="3069843" cy="3434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latin typeface="HarmonyOS Sans SC" charset="0"/>
                <a:cs typeface="HarmonyOS Sans SC" charset="0"/>
              </a:rPr>
              <a:t>Problem </a:t>
            </a:r>
            <a:r>
              <a:rPr kumimoji="1" lang="en-US" altLang="zh-CN" dirty="0">
                <a:latin typeface="HarmonyOS Sans SC" charset="0"/>
                <a:cs typeface="HarmonyOS Sans SC" charset="0"/>
              </a:rPr>
              <a:t>E</a:t>
            </a:r>
            <a:r>
              <a:rPr kumimoji="1" lang="zh-CN" altLang="en-US" dirty="0">
                <a:latin typeface="HarmonyOS Sans SC" charset="0"/>
                <a:cs typeface="HarmonyOS Sans SC" charset="0"/>
              </a:rPr>
              <a:t>. </a:t>
            </a:r>
            <a:r>
              <a:rPr kumimoji="1" lang="en-US" altLang="zh-CN" dirty="0">
                <a:latin typeface="HarmonyOS Sans SC" charset="0"/>
                <a:cs typeface="HarmonyOS Sans SC" charset="0"/>
              </a:rPr>
              <a:t>From </a:t>
            </a:r>
            <a:r>
              <a:rPr kumimoji="1" lang="en-US" altLang="zh-CN" dirty="0" err="1">
                <a:latin typeface="HarmonyOS Sans SC" charset="0"/>
                <a:cs typeface="HarmonyOS Sans SC" charset="0"/>
              </a:rPr>
              <a:t>AtCoder</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给一个 </a:t>
                </a:r>
                <a14:m>
                  <m:oMath xmlns:m="http://schemas.openxmlformats.org/officeDocument/2006/math">
                    <m:r>
                      <a:rPr kumimoji="1" lang="en-US" altLang="zh-CN" sz="2800" i="1" dirty="0">
                        <a:solidFill>
                          <a:schemeClr val="tx2"/>
                        </a:solidFill>
                        <a:latin typeface="Cambria Math" panose="02040503050406030204" charset="0"/>
                      </a:rPr>
                      <m:t>𝑛</m:t>
                    </m:r>
                    <m:r>
                      <a:rPr kumimoji="1" lang="en-US" altLang="zh-CN" sz="2800" i="1" dirty="0">
                        <a:solidFill>
                          <a:schemeClr val="tx2"/>
                        </a:solidFill>
                        <a:latin typeface="Cambria Math" panose="02040503050406030204" charset="0"/>
                      </a:rPr>
                      <m:t>×</m:t>
                    </m:r>
                    <m:r>
                      <a:rPr kumimoji="1" lang="en-US" altLang="zh-CN" sz="2800" i="1" dirty="0">
                        <a:solidFill>
                          <a:schemeClr val="tx2"/>
                        </a:solidFill>
                        <a:latin typeface="Cambria Math" panose="02040503050406030204" charset="0"/>
                      </a:rPr>
                      <m:t>𝑛</m:t>
                    </m:r>
                  </m:oMath>
                </a14:m>
                <a:r>
                  <a:rPr kumimoji="1" lang="zh-CN" altLang="en-US" sz="2800" dirty="0">
                    <a:solidFill>
                      <a:schemeClr val="tx2"/>
                    </a:solidFill>
                  </a:rPr>
                  <a:t> 矩阵，每次操作可以选一行一列，这一行所有数增加</a:t>
                </a:r>
                <a:endParaRPr kumimoji="1" lang="en-US" altLang="zh-CN" sz="2800" dirty="0">
                  <a:solidFill>
                    <a:schemeClr val="tx2"/>
                  </a:solidFill>
                </a:endParaRPr>
              </a:p>
              <a:p>
                <a14:m>
                  <m:oMath xmlns:m="http://schemas.openxmlformats.org/officeDocument/2006/math">
                    <m:r>
                      <a:rPr kumimoji="1" lang="en-US" altLang="zh-CN" sz="2800" i="1" dirty="0">
                        <a:solidFill>
                          <a:schemeClr val="tx2"/>
                        </a:solidFill>
                        <a:latin typeface="Cambria Math" panose="02040503050406030204" charset="0"/>
                      </a:rPr>
                      <m:t>𝑥</m:t>
                    </m:r>
                  </m:oMath>
                </a14:m>
                <a:r>
                  <a:rPr kumimoji="1" lang="zh-CN" altLang="en-US" sz="2800" dirty="0">
                    <a:solidFill>
                      <a:schemeClr val="tx2"/>
                    </a:solidFill>
                  </a:rPr>
                  <a:t>，这一列所有数减少 </a:t>
                </a:r>
                <a14:m>
                  <m:oMath xmlns:m="http://schemas.openxmlformats.org/officeDocument/2006/math">
                    <m:r>
                      <a:rPr kumimoji="1" lang="en-US" altLang="zh-CN" sz="2800" i="1" dirty="0">
                        <a:solidFill>
                          <a:schemeClr val="tx2"/>
                        </a:solidFill>
                        <a:latin typeface="Cambria Math" panose="02040503050406030204" charset="0"/>
                      </a:rPr>
                      <m:t>𝑥</m:t>
                    </m:r>
                    <m:r>
                      <a:rPr kumimoji="1" lang="zh-CN" altLang="en-US" sz="2800" i="1" dirty="0">
                        <a:solidFill>
                          <a:schemeClr val="tx2"/>
                        </a:solidFill>
                        <a:latin typeface="Cambria Math" panose="02040503050406030204" charset="0"/>
                      </a:rPr>
                      <m:t>，</m:t>
                    </m:r>
                  </m:oMath>
                </a14:m>
                <a:r>
                  <a:rPr kumimoji="1" lang="zh-CN" altLang="en-US" sz="2800" dirty="0">
                    <a:solidFill>
                      <a:schemeClr val="tx2"/>
                    </a:solidFill>
                  </a:rPr>
                  <a:t>问</a:t>
                </a:r>
                <a:r>
                  <a:rPr kumimoji="1" lang="en-US" altLang="zh-CN" sz="2800" dirty="0">
                    <a:solidFill>
                      <a:schemeClr val="tx2"/>
                    </a:solidFill>
                  </a:rPr>
                  <a:t> </a:t>
                </a:r>
                <a14:m>
                  <m:oMath xmlns:m="http://schemas.openxmlformats.org/officeDocument/2006/math">
                    <m:r>
                      <a:rPr kumimoji="1" lang="en-US" altLang="zh-CN" sz="2800" i="1" dirty="0">
                        <a:solidFill>
                          <a:schemeClr val="tx2"/>
                        </a:solidFill>
                        <a:latin typeface="Cambria Math" panose="02040503050406030204" charset="0"/>
                      </a:rPr>
                      <m:t>2</m:t>
                    </m:r>
                    <m:r>
                      <a:rPr kumimoji="1" lang="en-US" altLang="zh-CN" sz="2800" i="1" dirty="0">
                        <a:solidFill>
                          <a:schemeClr val="tx2"/>
                        </a:solidFill>
                        <a:latin typeface="Cambria Math" panose="02040503050406030204" charset="0"/>
                      </a:rPr>
                      <m:t>𝑛</m:t>
                    </m:r>
                    <m:r>
                      <a:rPr kumimoji="1" lang="en-US" altLang="zh-CN" sz="2800" i="1" dirty="0">
                        <a:solidFill>
                          <a:schemeClr val="tx2"/>
                        </a:solidFill>
                        <a:latin typeface="Cambria Math" panose="02040503050406030204" charset="0"/>
                      </a:rPr>
                      <m:t>−</m:t>
                    </m:r>
                    <m:r>
                      <a:rPr kumimoji="1" lang="en-US" altLang="zh-CN" sz="2800" i="1" dirty="0">
                        <a:solidFill>
                          <a:schemeClr val="tx2"/>
                        </a:solidFill>
                        <a:latin typeface="Cambria Math" panose="02040503050406030204" charset="0"/>
                      </a:rPr>
                      <m:t>2</m:t>
                    </m:r>
                  </m:oMath>
                </a14:m>
                <a:r>
                  <a:rPr kumimoji="1" lang="en-US" altLang="zh-CN" sz="2800" dirty="0">
                    <a:solidFill>
                      <a:schemeClr val="tx2"/>
                    </a:solidFill>
                  </a:rPr>
                  <a:t> </a:t>
                </a:r>
                <a:r>
                  <a:rPr kumimoji="1" lang="zh-CN" altLang="en-US" sz="2800" dirty="0">
                    <a:solidFill>
                      <a:schemeClr val="tx2"/>
                    </a:solidFill>
                  </a:rPr>
                  <a:t>次操作能否将所有数变成非负</a:t>
                </a:r>
                <a:r>
                  <a:rPr kumimoji="1" lang="en-US" altLang="zh-CN" sz="2800" dirty="0">
                    <a:solidFill>
                      <a:schemeClr val="tx2"/>
                    </a:solidFill>
                  </a:rPr>
                  <a:t>.</a:t>
                </a:r>
                <a:endParaRPr kumimoji="1" lang="en-US" altLang="zh-CN" sz="2800" dirty="0">
                  <a:solidFill>
                    <a:schemeClr val="tx2"/>
                  </a:solidFill>
                </a:endParaRPr>
              </a:p>
              <a:p>
                <a:endParaRPr kumimoji="1" lang="en-US" altLang="zh-CN" sz="2800" dirty="0">
                  <a:solidFill>
                    <a:schemeClr val="tx2"/>
                  </a:solidFill>
                </a:endParaRPr>
              </a:p>
            </p:txBody>
          </p:sp>
        </mc:Choice>
        <mc:Fallback>
          <p:sp>
            <p:nvSpPr>
              <p:cNvPr id="10" name="标题 1"/>
              <p:cNvSpPr txBox="1">
                <a:spLocks noRot="1" noChangeAspect="1" noMove="1" noResize="1" noEditPoints="1" noAdjustHandles="1" noChangeArrowheads="1" noChangeShapeType="1" noTextEdit="1"/>
              </p:cNvSpPr>
              <p:nvPr/>
            </p:nvSpPr>
            <p:spPr>
              <a:xfrm>
                <a:off x="838200" y="1538977"/>
                <a:ext cx="10515600" cy="701502"/>
              </a:xfrm>
              <a:prstGeom prst="rect">
                <a:avLst/>
              </a:prstGeom>
              <a:blipFill rotWithShape="1">
                <a:blip r:embed="rId3"/>
                <a:stretch>
                  <a:fillRect t="-53" b="-1798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838200" y="3155950"/>
                <a:ext cx="10515600" cy="317119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事实上 </a:t>
                </a:r>
                <a14:m>
                  <m:oMath xmlns:m="http://schemas.openxmlformats.org/officeDocument/2006/math">
                    <m:func>
                      <m:funcPr>
                        <m:ctrlP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b="0" i="0" spc="0" dirty="0" smtClean="0">
                            <a:solidFill>
                              <a:schemeClr val="tx2"/>
                            </a:solidFill>
                            <a:latin typeface="Cambria Math" panose="02040503050406030204" charset="0"/>
                            <a:ea typeface="HarmonyOS Sans SC Light" pitchFamily="2" charset="-122"/>
                            <a:cs typeface="Cambria Math" panose="02040503050406030204" charset="0"/>
                          </a:rPr>
                          <m:t>min</m:t>
                        </m:r>
                      </m:fName>
                      <m:e>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𝑓</m:t>
                        </m:r>
                        <m:d>
                          <m:dPr>
                            <m:ctrlP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ctrlPr>
                          </m:dPr>
                          <m:e>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𝑝</m:t>
                            </m:r>
                          </m:e>
                        </m:d>
                      </m:e>
                    </m:func>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0</m:t>
                    </m:r>
                  </m:oMath>
                </a14:m>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 时一定有解</a:t>
                </a:r>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由于对换行列不影响 </a:t>
                </a:r>
                <a14:m>
                  <m:oMath xmlns:m="http://schemas.openxmlformats.org/officeDocument/2006/math">
                    <m:func>
                      <m:funcPr>
                        <m:ctrlP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m:t>min</m:t>
                        </m:r>
                      </m:fName>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𝑓</m:t>
                        </m:r>
                        <m:d>
                          <m:dPr>
                            <m:ctrlP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ctrlPr>
                          </m:d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𝑝</m:t>
                            </m:r>
                          </m:e>
                        </m:d>
                      </m:e>
                    </m:func>
                    <m:r>
                      <a:rPr kumimoji="1" lang="zh-CN" altLang="en-US" sz="1800" i="1" dirty="0">
                        <a:solidFill>
                          <a:schemeClr val="tx2"/>
                        </a:solidFill>
                        <a:latin typeface="Cambria Math" panose="02040503050406030204" charset="0"/>
                        <a:ea typeface="HarmonyOS Sans SC Light" pitchFamily="2" charset="-122"/>
                        <a:cs typeface="Cambria Math" panose="02040503050406030204" charset="0"/>
                      </a:rPr>
                      <m:t>，</m:t>
                    </m:r>
                  </m:oMath>
                </a14:m>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不妨设主对角线是最小权匹配</a:t>
                </a:r>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进一步，一行减去一个正数对方案的存在性一定是负面影响，因此不妨设主对角线和零</a:t>
                </a:r>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对 </a:t>
                </a:r>
                <a14:m>
                  <m:oMath xmlns:m="http://schemas.openxmlformats.org/officeDocument/2006/math">
                    <m:d>
                      <m:dPr>
                        <m:ctrlP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ctrlPr>
                      </m:dPr>
                      <m:e>
                        <m:r>
                          <a:rPr kumimoji="1" lang="en-US" altLang="zh-CN" sz="1800" b="0" i="1" spc="0" dirty="0" err="1" smtClean="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 </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𝑛</m:t>
                        </m:r>
                      </m:e>
                    </m:d>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 </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1</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b="0" i="1" spc="0" dirty="0" err="1" smtClean="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&lt;</m:t>
                    </m:r>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𝑛</m:t>
                    </m:r>
                  </m:oMath>
                </a14:m>
                <a:r>
                  <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rPr>
                  <a:t> 各操作一次不难使得主对角线上全 </a:t>
                </a:r>
                <a14:m>
                  <m:oMath xmlns:m="http://schemas.openxmlformats.org/officeDocument/2006/math">
                    <m:r>
                      <a:rPr kumimoji="1" lang="en-US" altLang="zh-CN" sz="1800" b="0" i="1" spc="0" dirty="0" smtClean="0">
                        <a:solidFill>
                          <a:schemeClr val="tx2"/>
                        </a:solidFill>
                        <a:latin typeface="Cambria Math" panose="02040503050406030204" charset="0"/>
                        <a:ea typeface="HarmonyOS Sans SC Light" pitchFamily="2" charset="-122"/>
                        <a:cs typeface="Cambria Math" panose="02040503050406030204" charset="0"/>
                      </a:rPr>
                      <m:t>0</m:t>
                    </m:r>
                  </m:oMath>
                </a14:m>
                <a:r>
                  <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rPr>
                  <a:t>.</a:t>
                </a:r>
                <a:endParaRPr kumimoji="1" lang="en-US" altLang="zh-CN" sz="1800" b="0" i="0" spc="0" dirty="0">
                  <a:solidFill>
                    <a:schemeClr val="tx2"/>
                  </a:solidFill>
                  <a:latin typeface="HarmonyOS Sans SC Light" pitchFamily="2" charset="-122"/>
                  <a:ea typeface="HarmonyOS Sans SC Light" pitchFamily="2" charset="-122"/>
                  <a:cs typeface="Cambria Math" panose="02040503050406030204" charset="0"/>
                </a:endParaRP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接下来我们只对 </a:t>
                </a:r>
                <a14:m>
                  <m:oMath xmlns:m="http://schemas.openxmlformats.org/officeDocument/2006/math">
                    <m:d>
                      <m:dPr>
                        <m:ctrlPr>
                          <a:rPr kumimoji="1" lang="en-US" altLang="zh-CN" sz="1800" i="1" dirty="0" smtClean="0">
                            <a:solidFill>
                              <a:schemeClr val="tx2"/>
                            </a:solidFill>
                            <a:latin typeface="Cambria Math" panose="02040503050406030204" charset="0"/>
                            <a:ea typeface="HarmonyOS Sans SC Light" pitchFamily="2" charset="-122"/>
                          </a:rPr>
                        </m:ctrlPr>
                      </m:dPr>
                      <m:e>
                        <m:r>
                          <a:rPr kumimoji="1" lang="en-US" altLang="zh-CN" sz="1800" i="1" dirty="0" err="1">
                            <a:solidFill>
                              <a:schemeClr val="tx2"/>
                            </a:solidFill>
                            <a:latin typeface="Cambria Math" panose="02040503050406030204" charset="0"/>
                            <a:ea typeface="HarmonyOS Sans SC Light" pitchFamily="2" charset="-122"/>
                          </a:rPr>
                          <m:t>𝑖</m:t>
                        </m:r>
                        <m:r>
                          <a:rPr kumimoji="1" lang="en-US" altLang="zh-CN" sz="1800" i="1" dirty="0">
                            <a:solidFill>
                              <a:schemeClr val="tx2"/>
                            </a:solidFill>
                            <a:latin typeface="Cambria Math" panose="02040503050406030204" charset="0"/>
                            <a:ea typeface="HarmonyOS Sans SC Light" pitchFamily="2" charset="-122"/>
                          </a:rPr>
                          <m:t>, </m:t>
                        </m:r>
                        <m:r>
                          <a:rPr kumimoji="1" lang="en-US" altLang="zh-CN" sz="1800" i="1" dirty="0" err="1">
                            <a:solidFill>
                              <a:schemeClr val="tx2"/>
                            </a:solidFill>
                            <a:latin typeface="Cambria Math" panose="02040503050406030204" charset="0"/>
                            <a:ea typeface="HarmonyOS Sans SC Light" pitchFamily="2" charset="-122"/>
                          </a:rPr>
                          <m:t>𝑖</m:t>
                        </m:r>
                      </m:e>
                    </m:d>
                    <m:r>
                      <a:rPr kumimoji="1" lang="en-US" altLang="zh-CN" sz="1800" i="1" dirty="0">
                        <a:solidFill>
                          <a:schemeClr val="tx2"/>
                        </a:solidFill>
                        <a:latin typeface="Cambria Math" panose="02040503050406030204" charset="0"/>
                        <a:ea typeface="HarmonyOS Sans SC Light" pitchFamily="2" charset="-122"/>
                      </a:rPr>
                      <m:t>, </m:t>
                    </m:r>
                    <m:r>
                      <a:rPr kumimoji="1" lang="en-US" altLang="zh-CN" sz="1800" i="1" dirty="0">
                        <a:solidFill>
                          <a:schemeClr val="tx2"/>
                        </a:solidFill>
                        <a:latin typeface="Cambria Math" panose="02040503050406030204" charset="0"/>
                        <a:ea typeface="HarmonyOS Sans SC Light" pitchFamily="2" charset="-122"/>
                      </a:rPr>
                      <m:t>1</m:t>
                    </m:r>
                    <m:r>
                      <a:rPr kumimoji="1" lang="en-US" altLang="zh-CN" sz="1800" i="1" dirty="0">
                        <a:solidFill>
                          <a:schemeClr val="tx2"/>
                        </a:solidFill>
                        <a:latin typeface="Cambria Math" panose="02040503050406030204" charset="0"/>
                        <a:ea typeface="HarmonyOS Sans SC Light" pitchFamily="2" charset="-122"/>
                      </a:rPr>
                      <m:t>&lt;</m:t>
                    </m:r>
                    <m:r>
                      <a:rPr kumimoji="1" lang="en-US" altLang="zh-CN" sz="1800" i="1" dirty="0" err="1">
                        <a:solidFill>
                          <a:schemeClr val="tx2"/>
                        </a:solidFill>
                        <a:latin typeface="Cambria Math" panose="02040503050406030204" charset="0"/>
                        <a:ea typeface="HarmonyOS Sans SC Light" pitchFamily="2" charset="-122"/>
                      </a:rPr>
                      <m:t>𝑖</m:t>
                    </m:r>
                    <m:r>
                      <a:rPr kumimoji="1" lang="en-US" altLang="zh-CN" sz="1800" b="0" i="1" dirty="0" smtClean="0">
                        <a:solidFill>
                          <a:schemeClr val="tx2"/>
                        </a:solidFill>
                        <a:latin typeface="Cambria Math" panose="02040503050406030204" charset="0"/>
                        <a:ea typeface="HarmonyOS Sans SC Light" pitchFamily="2" charset="-122"/>
                      </a:rPr>
                      <m:t>≤</m:t>
                    </m:r>
                    <m:r>
                      <a:rPr kumimoji="1" lang="en-US" altLang="zh-CN" sz="1800" i="1" dirty="0">
                        <a:solidFill>
                          <a:schemeClr val="tx2"/>
                        </a:solidFill>
                        <a:latin typeface="Cambria Math" panose="02040503050406030204" charset="0"/>
                        <a:ea typeface="HarmonyOS Sans SC Light" pitchFamily="2" charset="-122"/>
                      </a:rPr>
                      <m:t>𝑛</m:t>
                    </m:r>
                  </m:oMath>
                </a14:m>
                <a:r>
                  <a:rPr kumimoji="1" lang="zh-CN" altLang="en-US" sz="1800" dirty="0">
                    <a:solidFill>
                      <a:schemeClr val="tx2"/>
                    </a:solidFill>
                    <a:latin typeface="HarmonyOS Sans SC Light" pitchFamily="2" charset="-122"/>
                    <a:ea typeface="HarmonyOS Sans SC Light" pitchFamily="2" charset="-122"/>
                  </a:rPr>
                  <a:t> 操作</a:t>
                </a:r>
                <a:r>
                  <a:rPr kumimoji="1" lang="en-US" altLang="zh-CN" sz="1800" dirty="0">
                    <a:solidFill>
                      <a:schemeClr val="tx2"/>
                    </a:solidFill>
                    <a:latin typeface="HarmonyOS Sans SC Light" pitchFamily="2" charset="-122"/>
                    <a:ea typeface="HarmonyOS Sans SC Light" pitchFamily="2" charset="-122"/>
                  </a:rPr>
                  <a:t>. </a:t>
                </a:r>
                <a:r>
                  <a:rPr kumimoji="1" lang="zh-CN" altLang="en-US" sz="1800" dirty="0">
                    <a:solidFill>
                      <a:schemeClr val="tx2"/>
                    </a:solidFill>
                    <a:latin typeface="HarmonyOS Sans SC Light" pitchFamily="2" charset="-122"/>
                    <a:ea typeface="HarmonyOS Sans SC Light" pitchFamily="2" charset="-122"/>
                  </a:rPr>
                  <a:t>设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rPr>
                      <m:t>(</m:t>
                    </m:r>
                    <m:r>
                      <a:rPr kumimoji="1" lang="en-US" altLang="zh-CN" sz="1800" i="1" dirty="0" err="1">
                        <a:solidFill>
                          <a:schemeClr val="tx2"/>
                        </a:solidFill>
                        <a:latin typeface="Cambria Math" panose="02040503050406030204" charset="0"/>
                        <a:ea typeface="HarmonyOS Sans SC Light" pitchFamily="2" charset="-122"/>
                      </a:rPr>
                      <m:t>𝑖</m:t>
                    </m:r>
                    <m:r>
                      <a:rPr kumimoji="1" lang="en-US" altLang="zh-CN" sz="1800" i="1" dirty="0">
                        <a:solidFill>
                          <a:schemeClr val="tx2"/>
                        </a:solidFill>
                        <a:latin typeface="Cambria Math" panose="02040503050406030204" charset="0"/>
                        <a:ea typeface="HarmonyOS Sans SC Light" pitchFamily="2" charset="-122"/>
                      </a:rPr>
                      <m:t>, </m:t>
                    </m:r>
                    <m:r>
                      <a:rPr kumimoji="1" lang="en-US" altLang="zh-CN" sz="1800" i="1" dirty="0" err="1">
                        <a:solidFill>
                          <a:schemeClr val="tx2"/>
                        </a:solidFill>
                        <a:latin typeface="Cambria Math" panose="02040503050406030204" charset="0"/>
                        <a:ea typeface="HarmonyOS Sans SC Light" pitchFamily="2" charset="-122"/>
                      </a:rPr>
                      <m:t>𝑖</m:t>
                    </m:r>
                    <m:r>
                      <a:rPr kumimoji="1" lang="en-US" altLang="zh-CN" sz="1800" i="1" dirty="0">
                        <a:solidFill>
                          <a:schemeClr val="tx2"/>
                        </a:solidFill>
                        <a:latin typeface="Cambria Math" panose="02040503050406030204" charset="0"/>
                        <a:ea typeface="HarmonyOS Sans SC Light" pitchFamily="2" charset="-122"/>
                      </a:rPr>
                      <m:t>)</m:t>
                    </m:r>
                  </m:oMath>
                </a14:m>
                <a:r>
                  <a:rPr kumimoji="1" lang="en-US" altLang="zh-CN" sz="1800" dirty="0">
                    <a:solidFill>
                      <a:schemeClr val="tx2"/>
                    </a:solidFill>
                    <a:latin typeface="HarmonyOS Sans SC Light" pitchFamily="2" charset="-122"/>
                    <a:ea typeface="HarmonyOS Sans SC Light" pitchFamily="2" charset="-122"/>
                  </a:rPr>
                  <a:t> </a:t>
                </a:r>
                <a:r>
                  <a:rPr kumimoji="1" lang="zh-CN" altLang="en-US" sz="1800" dirty="0">
                    <a:solidFill>
                      <a:schemeClr val="tx2"/>
                    </a:solidFill>
                    <a:latin typeface="HarmonyOS Sans SC Light" pitchFamily="2" charset="-122"/>
                    <a:ea typeface="HarmonyOS Sans SC Light" pitchFamily="2" charset="-122"/>
                  </a:rPr>
                  <a:t>的参数是 </a:t>
                </a:r>
                <a14:m>
                  <m:oMath xmlns:m="http://schemas.openxmlformats.org/officeDocument/2006/math">
                    <m:sSub>
                      <m:sSubPr>
                        <m:ctrlPr>
                          <a:rPr kumimoji="1" lang="en-US" altLang="zh-CN" sz="1800" b="0" i="1" dirty="0" smtClean="0">
                            <a:solidFill>
                              <a:schemeClr val="tx2"/>
                            </a:solidFill>
                            <a:latin typeface="Cambria Math" panose="02040503050406030204" charset="0"/>
                            <a:ea typeface="HarmonyOS Sans SC Light" pitchFamily="2" charset="-122"/>
                          </a:rPr>
                        </m:ctrlPr>
                      </m:sSubPr>
                      <m:e>
                        <m:r>
                          <a:rPr kumimoji="1" lang="en-US" altLang="zh-CN" sz="1800" i="1" dirty="0" smtClean="0">
                            <a:solidFill>
                              <a:schemeClr val="tx2"/>
                            </a:solidFill>
                            <a:latin typeface="Cambria Math" panose="02040503050406030204" charset="0"/>
                            <a:ea typeface="HarmonyOS Sans SC Light" pitchFamily="2" charset="-122"/>
                          </a:rPr>
                          <m:t>𝑥</m:t>
                        </m:r>
                      </m:e>
                      <m:sub>
                        <m:r>
                          <a:rPr kumimoji="1" lang="en-US" altLang="zh-CN" sz="1800" i="1" dirty="0" smtClean="0">
                            <a:solidFill>
                              <a:schemeClr val="tx2"/>
                            </a:solidFill>
                            <a:latin typeface="Cambria Math" panose="02040503050406030204" charset="0"/>
                            <a:ea typeface="HarmonyOS Sans SC Light" pitchFamily="2" charset="-122"/>
                          </a:rPr>
                          <m:t>𝑖</m:t>
                        </m:r>
                      </m:sub>
                    </m:sSub>
                  </m:oMath>
                </a14:m>
                <a:r>
                  <a:rPr kumimoji="1" lang="en-US" altLang="zh-CN" sz="1800" dirty="0">
                    <a:solidFill>
                      <a:schemeClr val="tx2"/>
                    </a:solidFill>
                    <a:latin typeface="HarmonyOS Sans SC Light" pitchFamily="2" charset="-122"/>
                    <a:ea typeface="HarmonyOS Sans SC Light" pitchFamily="2" charset="-122"/>
                  </a:rPr>
                  <a:t>, </a:t>
                </a:r>
                <a:r>
                  <a:rPr kumimoji="1" lang="zh-CN" altLang="en-US" sz="1800" dirty="0">
                    <a:solidFill>
                      <a:schemeClr val="tx2"/>
                    </a:solidFill>
                    <a:latin typeface="HarmonyOS Sans SC Light" pitchFamily="2" charset="-122"/>
                    <a:ea typeface="HarmonyOS Sans SC Light" pitchFamily="2" charset="-122"/>
                  </a:rPr>
                  <a:t>原约束 </a:t>
                </a:r>
                <a14:m>
                  <m:oMath xmlns:m="http://schemas.openxmlformats.org/officeDocument/2006/math">
                    <m:r>
                      <a:rPr kumimoji="1" lang="zh-CN" altLang="en-US" sz="1800" i="1" smtClean="0">
                        <a:solidFill>
                          <a:schemeClr val="tx2"/>
                        </a:solidFill>
                        <a:latin typeface="Cambria Math" panose="02040503050406030204" charset="0"/>
                        <a:ea typeface="HarmonyOS Sans SC Light" pitchFamily="2" charset="-122"/>
                      </a:rPr>
                      <m:t>⟺</m:t>
                    </m:r>
                    <m:r>
                      <a:rPr kumimoji="1" lang="en-US" altLang="zh-CN" sz="1800" b="0" i="1" smtClean="0">
                        <a:solidFill>
                          <a:schemeClr val="tx2"/>
                        </a:solidFill>
                        <a:latin typeface="Cambria Math" panose="02040503050406030204" charset="0"/>
                        <a:ea typeface="HarmonyOS Sans SC Light" pitchFamily="2" charset="-122"/>
                      </a:rPr>
                      <m:t>∀</m:t>
                    </m:r>
                    <m:r>
                      <a:rPr kumimoji="1" lang="en-US" altLang="zh-CN" sz="1800" b="0" i="1" smtClean="0">
                        <a:solidFill>
                          <a:schemeClr val="tx2"/>
                        </a:solidFill>
                        <a:latin typeface="Cambria Math" panose="02040503050406030204" charset="0"/>
                        <a:ea typeface="HarmonyOS Sans SC Light" pitchFamily="2" charset="-122"/>
                      </a:rPr>
                      <m:t>1</m:t>
                    </m:r>
                    <m:r>
                      <a:rPr kumimoji="1" lang="en-US" altLang="zh-CN" sz="1800" b="0" i="1" smtClean="0">
                        <a:solidFill>
                          <a:schemeClr val="tx2"/>
                        </a:solidFill>
                        <a:latin typeface="Cambria Math" panose="02040503050406030204" charset="0"/>
                        <a:ea typeface="HarmonyOS Sans SC Light" pitchFamily="2" charset="-122"/>
                      </a:rPr>
                      <m:t>≤</m:t>
                    </m:r>
                    <m:r>
                      <a:rPr kumimoji="1" lang="en-US" altLang="zh-CN" sz="1800" b="0" i="1" smtClean="0">
                        <a:solidFill>
                          <a:schemeClr val="tx2"/>
                        </a:solidFill>
                        <a:latin typeface="Cambria Math" panose="02040503050406030204" charset="0"/>
                        <a:ea typeface="HarmonyOS Sans SC Light" pitchFamily="2" charset="-122"/>
                      </a:rPr>
                      <m:t>𝑖</m:t>
                    </m:r>
                    <m:r>
                      <a:rPr kumimoji="1" lang="en-US" altLang="zh-CN" sz="1800" b="0" i="1" smtClean="0">
                        <a:solidFill>
                          <a:schemeClr val="tx2"/>
                        </a:solidFill>
                        <a:latin typeface="Cambria Math" panose="02040503050406030204" charset="0"/>
                        <a:ea typeface="HarmonyOS Sans SC Light" pitchFamily="2" charset="-122"/>
                      </a:rPr>
                      <m:t>,</m:t>
                    </m:r>
                    <m:r>
                      <a:rPr kumimoji="1" lang="en-US" altLang="zh-CN" sz="1800" b="0" i="1" smtClean="0">
                        <a:solidFill>
                          <a:schemeClr val="tx2"/>
                        </a:solidFill>
                        <a:latin typeface="Cambria Math" panose="02040503050406030204" charset="0"/>
                        <a:ea typeface="HarmonyOS Sans SC Light" pitchFamily="2" charset="-122"/>
                      </a:rPr>
                      <m:t>𝑗</m:t>
                    </m:r>
                    <m:r>
                      <a:rPr kumimoji="1" lang="en-US" altLang="zh-CN" sz="1800" b="0" i="1" smtClean="0">
                        <a:solidFill>
                          <a:schemeClr val="tx2"/>
                        </a:solidFill>
                        <a:latin typeface="Cambria Math" panose="02040503050406030204" charset="0"/>
                        <a:ea typeface="HarmonyOS Sans SC Light" pitchFamily="2" charset="-122"/>
                      </a:rPr>
                      <m:t>≤</m:t>
                    </m:r>
                    <m:r>
                      <a:rPr kumimoji="1" lang="en-US" altLang="zh-CN" sz="1800" b="0" i="1" smtClean="0">
                        <a:solidFill>
                          <a:schemeClr val="tx2"/>
                        </a:solidFill>
                        <a:latin typeface="Cambria Math" panose="02040503050406030204" charset="0"/>
                        <a:ea typeface="HarmonyOS Sans SC Light" pitchFamily="2" charset="-122"/>
                      </a:rPr>
                      <m:t>𝑛</m:t>
                    </m:r>
                    <m:r>
                      <a:rPr kumimoji="1" lang="en-US" altLang="zh-CN" sz="1800" b="0" i="1" smtClean="0">
                        <a:solidFill>
                          <a:schemeClr val="tx2"/>
                        </a:solidFill>
                        <a:latin typeface="Cambria Math" panose="02040503050406030204" charset="0"/>
                        <a:ea typeface="HarmonyOS Sans SC Light" pitchFamily="2" charset="-122"/>
                      </a:rPr>
                      <m:t>, </m:t>
                    </m:r>
                    <m:sSub>
                      <m:sSubPr>
                        <m:ctrlPr>
                          <a:rPr kumimoji="1" lang="en-US" altLang="zh-CN" sz="1800" b="0" i="1" smtClean="0">
                            <a:solidFill>
                              <a:schemeClr val="tx2"/>
                            </a:solidFill>
                            <a:latin typeface="Cambria Math" panose="02040503050406030204" charset="0"/>
                            <a:ea typeface="HarmonyOS Sans SC Light" pitchFamily="2" charset="-122"/>
                          </a:rPr>
                        </m:ctrlPr>
                      </m:sSubPr>
                      <m:e>
                        <m:r>
                          <a:rPr kumimoji="1" lang="en-US" altLang="zh-CN" sz="1800" b="0" i="1" smtClean="0">
                            <a:solidFill>
                              <a:schemeClr val="tx2"/>
                            </a:solidFill>
                            <a:latin typeface="Cambria Math" panose="02040503050406030204" charset="0"/>
                            <a:ea typeface="HarmonyOS Sans SC Light" pitchFamily="2" charset="-122"/>
                          </a:rPr>
                          <m:t>𝑥</m:t>
                        </m:r>
                      </m:e>
                      <m:sub>
                        <m:r>
                          <a:rPr kumimoji="1" lang="en-US" altLang="zh-CN" sz="1800" b="0" i="1" smtClean="0">
                            <a:solidFill>
                              <a:schemeClr val="tx2"/>
                            </a:solidFill>
                            <a:latin typeface="Cambria Math" panose="02040503050406030204" charset="0"/>
                            <a:ea typeface="HarmonyOS Sans SC Light" pitchFamily="2" charset="-122"/>
                          </a:rPr>
                          <m:t>𝑖</m:t>
                        </m:r>
                      </m:sub>
                    </m:sSub>
                    <m:r>
                      <a:rPr kumimoji="1" lang="en-US" altLang="zh-CN" sz="1800" b="0" i="1" smtClean="0">
                        <a:solidFill>
                          <a:schemeClr val="tx2"/>
                        </a:solidFill>
                        <a:latin typeface="Cambria Math" panose="02040503050406030204" charset="0"/>
                        <a:ea typeface="HarmonyOS Sans SC Light" pitchFamily="2" charset="-122"/>
                      </a:rPr>
                      <m:t>+</m:t>
                    </m:r>
                    <m:sSub>
                      <m:sSubPr>
                        <m:ctrlPr>
                          <a:rPr kumimoji="1" lang="en-US" altLang="zh-CN" sz="1800" b="0" i="1" smtClean="0">
                            <a:solidFill>
                              <a:schemeClr val="tx2"/>
                            </a:solidFill>
                            <a:latin typeface="Cambria Math" panose="02040503050406030204" charset="0"/>
                            <a:ea typeface="HarmonyOS Sans SC Light" pitchFamily="2" charset="-122"/>
                          </a:rPr>
                        </m:ctrlPr>
                      </m:sSubPr>
                      <m:e>
                        <m:r>
                          <a:rPr kumimoji="1" lang="en-US" altLang="zh-CN" sz="1800" b="0" i="1" smtClean="0">
                            <a:solidFill>
                              <a:schemeClr val="tx2"/>
                            </a:solidFill>
                            <a:latin typeface="Cambria Math" panose="02040503050406030204" charset="0"/>
                            <a:ea typeface="HarmonyOS Sans SC Light" pitchFamily="2" charset="-122"/>
                          </a:rPr>
                          <m:t>𝑎</m:t>
                        </m:r>
                      </m:e>
                      <m:sub>
                        <m:r>
                          <a:rPr kumimoji="1" lang="en-US" altLang="zh-CN" sz="1800" b="0" i="1" smtClean="0">
                            <a:solidFill>
                              <a:schemeClr val="tx2"/>
                            </a:solidFill>
                            <a:latin typeface="Cambria Math" panose="02040503050406030204" charset="0"/>
                            <a:ea typeface="HarmonyOS Sans SC Light" pitchFamily="2" charset="-122"/>
                          </a:rPr>
                          <m:t>𝑖</m:t>
                        </m:r>
                        <m:r>
                          <a:rPr kumimoji="1" lang="en-US" altLang="zh-CN" sz="1800" b="0" i="1" smtClean="0">
                            <a:solidFill>
                              <a:schemeClr val="tx2"/>
                            </a:solidFill>
                            <a:latin typeface="Cambria Math" panose="02040503050406030204" charset="0"/>
                            <a:ea typeface="HarmonyOS Sans SC Light" pitchFamily="2" charset="-122"/>
                          </a:rPr>
                          <m:t>,</m:t>
                        </m:r>
                        <m:r>
                          <a:rPr kumimoji="1" lang="en-US" altLang="zh-CN" sz="1800" b="0" i="1" smtClean="0">
                            <a:solidFill>
                              <a:schemeClr val="tx2"/>
                            </a:solidFill>
                            <a:latin typeface="Cambria Math" panose="02040503050406030204" charset="0"/>
                            <a:ea typeface="HarmonyOS Sans SC Light" pitchFamily="2" charset="-122"/>
                          </a:rPr>
                          <m:t>𝑗</m:t>
                        </m:r>
                      </m:sub>
                    </m:sSub>
                    <m:r>
                      <a:rPr kumimoji="1" lang="en-US" altLang="zh-CN" sz="1800" b="0" i="1" smtClean="0">
                        <a:solidFill>
                          <a:schemeClr val="tx2"/>
                        </a:solidFill>
                        <a:latin typeface="Cambria Math" panose="02040503050406030204" charset="0"/>
                        <a:ea typeface="HarmonyOS Sans SC Light" pitchFamily="2" charset="-122"/>
                      </a:rPr>
                      <m:t>+</m:t>
                    </m:r>
                    <m:sSub>
                      <m:sSubPr>
                        <m:ctrlPr>
                          <a:rPr kumimoji="1" lang="en-US" altLang="zh-CN" sz="1800" b="0" i="1" smtClean="0">
                            <a:solidFill>
                              <a:schemeClr val="tx2"/>
                            </a:solidFill>
                            <a:latin typeface="Cambria Math" panose="02040503050406030204" charset="0"/>
                            <a:ea typeface="HarmonyOS Sans SC Light" pitchFamily="2" charset="-122"/>
                          </a:rPr>
                        </m:ctrlPr>
                      </m:sSubPr>
                      <m:e>
                        <m:r>
                          <a:rPr kumimoji="1" lang="en-US" altLang="zh-CN" sz="1800" b="0" i="1" smtClean="0">
                            <a:solidFill>
                              <a:schemeClr val="tx2"/>
                            </a:solidFill>
                            <a:latin typeface="Cambria Math" panose="02040503050406030204" charset="0"/>
                            <a:ea typeface="HarmonyOS Sans SC Light" pitchFamily="2" charset="-122"/>
                          </a:rPr>
                          <m:t>𝑥</m:t>
                        </m:r>
                      </m:e>
                      <m:sub>
                        <m:r>
                          <a:rPr kumimoji="1" lang="en-US" altLang="zh-CN" sz="1800" b="0" i="1" smtClean="0">
                            <a:solidFill>
                              <a:schemeClr val="tx2"/>
                            </a:solidFill>
                            <a:latin typeface="Cambria Math" panose="02040503050406030204" charset="0"/>
                            <a:ea typeface="HarmonyOS Sans SC Light" pitchFamily="2" charset="-122"/>
                          </a:rPr>
                          <m:t>𝑗</m:t>
                        </m:r>
                      </m:sub>
                    </m:sSub>
                    <m:r>
                      <a:rPr kumimoji="1" lang="en-US" altLang="zh-CN" sz="1800" b="0" i="1" smtClean="0">
                        <a:solidFill>
                          <a:schemeClr val="tx2"/>
                        </a:solidFill>
                        <a:latin typeface="Cambria Math" panose="02040503050406030204" charset="0"/>
                        <a:ea typeface="HarmonyOS Sans SC Light" pitchFamily="2" charset="-122"/>
                      </a:rPr>
                      <m:t>≥</m:t>
                    </m:r>
                    <m:r>
                      <a:rPr kumimoji="1" lang="en-US" altLang="zh-CN" sz="1800" b="0" i="1" smtClean="0">
                        <a:solidFill>
                          <a:schemeClr val="tx2"/>
                        </a:solidFill>
                        <a:latin typeface="Cambria Math" panose="02040503050406030204" charset="0"/>
                        <a:ea typeface="HarmonyOS Sans SC Light" pitchFamily="2" charset="-122"/>
                      </a:rPr>
                      <m:t>0</m:t>
                    </m:r>
                    <m:r>
                      <a:rPr kumimoji="1" lang="zh-CN" altLang="en-US" sz="1800" i="1">
                        <a:solidFill>
                          <a:schemeClr val="tx2"/>
                        </a:solidFill>
                        <a:latin typeface="Cambria Math" panose="02040503050406030204" charset="0"/>
                        <a:ea typeface="HarmonyOS Sans SC Light" pitchFamily="2" charset="-122"/>
                      </a:rPr>
                      <m:t>，</m:t>
                    </m:r>
                  </m:oMath>
                </a14:m>
                <a:r>
                  <a:rPr kumimoji="1" lang="zh-CN" altLang="en-US" sz="1800" dirty="0">
                    <a:solidFill>
                      <a:schemeClr val="tx2"/>
                    </a:solidFill>
                    <a:latin typeface="HarmonyOS Sans SC Light" pitchFamily="2" charset="-122"/>
                    <a:ea typeface="HarmonyOS Sans SC Light" pitchFamily="2" charset="-122"/>
                  </a:rPr>
                  <a:t>取 </a:t>
                </a:r>
                <a14:m>
                  <m:oMath xmlns:m="http://schemas.openxmlformats.org/officeDocument/2006/math">
                    <m:sSub>
                      <m:sSubPr>
                        <m:ctrlPr>
                          <a:rPr kumimoji="1" lang="en-US" altLang="zh-CN" sz="1800" b="0" i="1" dirty="0" smtClean="0">
                            <a:solidFill>
                              <a:schemeClr val="tx2"/>
                            </a:solidFill>
                            <a:latin typeface="Cambria Math" panose="02040503050406030204" charset="0"/>
                            <a:ea typeface="HarmonyOS Sans SC Light" pitchFamily="2" charset="-122"/>
                          </a:rPr>
                        </m:ctrlPr>
                      </m:sSubPr>
                      <m:e>
                        <m:r>
                          <a:rPr kumimoji="1" lang="en-US" altLang="zh-CN" sz="1800" i="1" dirty="0" smtClean="0">
                            <a:solidFill>
                              <a:schemeClr val="tx2"/>
                            </a:solidFill>
                            <a:latin typeface="Cambria Math" panose="02040503050406030204" charset="0"/>
                            <a:ea typeface="HarmonyOS Sans SC Light" pitchFamily="2" charset="-122"/>
                          </a:rPr>
                          <m:t>𝑥</m:t>
                        </m:r>
                      </m:e>
                      <m:sub>
                        <m:r>
                          <a:rPr kumimoji="1" lang="en-US" altLang="zh-CN" sz="1800" b="0" i="1" dirty="0" smtClean="0">
                            <a:solidFill>
                              <a:schemeClr val="tx2"/>
                            </a:solidFill>
                            <a:latin typeface="Cambria Math" panose="02040503050406030204" charset="0"/>
                            <a:ea typeface="HarmonyOS Sans SC Light" pitchFamily="2" charset="-122"/>
                          </a:rPr>
                          <m:t>𝑖</m:t>
                        </m:r>
                      </m:sub>
                    </m:sSub>
                    <m:r>
                      <a:rPr kumimoji="1" lang="en-US" altLang="zh-CN" sz="1800" i="1" dirty="0">
                        <a:solidFill>
                          <a:schemeClr val="tx2"/>
                        </a:solidFill>
                        <a:latin typeface="Cambria Math" panose="02040503050406030204" charset="0"/>
                        <a:ea typeface="HarmonyOS Sans SC Light" pitchFamily="2" charset="-122"/>
                      </a:rPr>
                      <m:t>=</m:t>
                    </m:r>
                    <m:r>
                      <a:rPr kumimoji="1" lang="zh-CN" altLang="en-US" sz="1800" i="1" dirty="0">
                        <a:solidFill>
                          <a:schemeClr val="tx2"/>
                        </a:solidFill>
                        <a:latin typeface="Cambria Math" panose="02040503050406030204" charset="0"/>
                        <a:ea typeface="HarmonyOS Sans SC Light" pitchFamily="2" charset="-122"/>
                      </a:rPr>
                      <m:t>以矩阵</m:t>
                    </m:r>
                    <m:r>
                      <a:rPr kumimoji="1" lang="zh-CN" altLang="en-US" sz="1800" i="1" dirty="0">
                        <a:solidFill>
                          <a:schemeClr val="tx2"/>
                        </a:solidFill>
                        <a:latin typeface="Cambria Math" panose="02040503050406030204" charset="0"/>
                        <a:ea typeface="HarmonyOS Sans SC Light" pitchFamily="2" charset="-122"/>
                      </a:rPr>
                      <m:t> {</m:t>
                    </m:r>
                    <m:sSub>
                      <m:sSubPr>
                        <m:ctrlPr>
                          <a:rPr kumimoji="1" lang="en-US" altLang="zh-CN" sz="1800" i="1" dirty="0" smtClean="0">
                            <a:solidFill>
                              <a:schemeClr val="tx2"/>
                            </a:solidFill>
                            <a:latin typeface="Cambria Math" panose="02040503050406030204" charset="0"/>
                            <a:ea typeface="HarmonyOS Sans SC Light" pitchFamily="2" charset="-122"/>
                          </a:rPr>
                        </m:ctrlPr>
                      </m:sSubPr>
                      <m:e>
                        <m:r>
                          <a:rPr kumimoji="1" lang="en-US" altLang="zh-CN" sz="1800" b="0" i="1" dirty="0" smtClean="0">
                            <a:solidFill>
                              <a:schemeClr val="tx2"/>
                            </a:solidFill>
                            <a:latin typeface="Cambria Math" panose="02040503050406030204" charset="0"/>
                            <a:ea typeface="HarmonyOS Sans SC Light" pitchFamily="2" charset="-122"/>
                          </a:rPr>
                          <m:t>𝑎</m:t>
                        </m:r>
                      </m:e>
                      <m:sub>
                        <m:r>
                          <a:rPr kumimoji="1" lang="en-US" altLang="zh-CN" sz="1800" b="0" i="1" dirty="0" smtClean="0">
                            <a:solidFill>
                              <a:schemeClr val="tx2"/>
                            </a:solidFill>
                            <a:latin typeface="Cambria Math" panose="02040503050406030204" charset="0"/>
                            <a:ea typeface="HarmonyOS Sans SC Light" pitchFamily="2" charset="-122"/>
                          </a:rPr>
                          <m:t>𝑖</m:t>
                        </m:r>
                        <m:r>
                          <a:rPr kumimoji="1" lang="en-US" altLang="zh-CN" sz="1800" b="0" i="1" dirty="0" smtClean="0">
                            <a:solidFill>
                              <a:schemeClr val="tx2"/>
                            </a:solidFill>
                            <a:latin typeface="Cambria Math" panose="02040503050406030204" charset="0"/>
                            <a:ea typeface="HarmonyOS Sans SC Light" pitchFamily="2" charset="-122"/>
                          </a:rPr>
                          <m:t>,</m:t>
                        </m:r>
                        <m:r>
                          <a:rPr kumimoji="1" lang="en-US" altLang="zh-CN" sz="1800" b="0" i="1" dirty="0" smtClean="0">
                            <a:solidFill>
                              <a:schemeClr val="tx2"/>
                            </a:solidFill>
                            <a:latin typeface="Cambria Math" panose="02040503050406030204" charset="0"/>
                            <a:ea typeface="HarmonyOS Sans SC Light" pitchFamily="2" charset="-122"/>
                          </a:rPr>
                          <m:t>𝑗</m:t>
                        </m:r>
                      </m:sub>
                    </m:sSub>
                    <m:r>
                      <a:rPr kumimoji="1" lang="en-US" altLang="zh-CN" sz="1800" i="1" dirty="0">
                        <a:solidFill>
                          <a:schemeClr val="tx2"/>
                        </a:solidFill>
                        <a:latin typeface="Cambria Math" panose="02040503050406030204" charset="0"/>
                        <a:ea typeface="HarmonyOS Sans SC Light" pitchFamily="2" charset="-122"/>
                      </a:rPr>
                      <m:t>} </m:t>
                    </m:r>
                    <m:r>
                      <a:rPr kumimoji="1" lang="zh-CN" altLang="en-US" sz="1800" i="1" dirty="0">
                        <a:solidFill>
                          <a:schemeClr val="tx2"/>
                        </a:solidFill>
                        <a:latin typeface="Cambria Math" panose="02040503050406030204" charset="0"/>
                        <a:ea typeface="HarmonyOS Sans SC Light" pitchFamily="2" charset="-122"/>
                      </a:rPr>
                      <m:t>为邻接矩阵的图上</m:t>
                    </m:r>
                    <m:r>
                      <a:rPr kumimoji="1" lang="zh-CN" altLang="en-US" sz="1800" i="1" dirty="0">
                        <a:solidFill>
                          <a:schemeClr val="tx2"/>
                        </a:solidFill>
                        <a:latin typeface="Cambria Math" panose="02040503050406030204" charset="0"/>
                        <a:ea typeface="HarmonyOS Sans SC Light" pitchFamily="2" charset="-122"/>
                      </a:rPr>
                      <m:t> </m:t>
                    </m:r>
                    <m:r>
                      <a:rPr kumimoji="1" lang="zh-CN" altLang="en-US" sz="1800" i="1" dirty="0">
                        <a:solidFill>
                          <a:schemeClr val="tx2"/>
                        </a:solidFill>
                        <a:latin typeface="Cambria Math" panose="02040503050406030204" charset="0"/>
                        <a:ea typeface="HarmonyOS Sans SC Light" pitchFamily="2" charset="-122"/>
                      </a:rPr>
                      <m:t>1</m:t>
                    </m:r>
                    <m:r>
                      <a:rPr kumimoji="1" lang="zh-CN" altLang="en-US" sz="1800" i="1" dirty="0">
                        <a:solidFill>
                          <a:schemeClr val="tx2"/>
                        </a:solidFill>
                        <a:latin typeface="Cambria Math" panose="02040503050406030204" charset="0"/>
                        <a:ea typeface="HarmonyOS Sans SC Light" pitchFamily="2" charset="-122"/>
                      </a:rPr>
                      <m:t> </m:t>
                    </m:r>
                    <m:r>
                      <a:rPr kumimoji="1" lang="zh-CN" altLang="en-US" sz="1800" i="1" dirty="0">
                        <a:solidFill>
                          <a:schemeClr val="tx2"/>
                        </a:solidFill>
                        <a:latin typeface="Cambria Math" panose="02040503050406030204" charset="0"/>
                        <a:ea typeface="HarmonyOS Sans SC Light" pitchFamily="2" charset="-122"/>
                      </a:rPr>
                      <m:t>到</m:t>
                    </m:r>
                    <m:r>
                      <a:rPr kumimoji="1" lang="zh-CN" altLang="en-US" sz="1800" i="1" dirty="0">
                        <a:solidFill>
                          <a:schemeClr val="tx2"/>
                        </a:solidFill>
                        <a:latin typeface="Cambria Math" panose="02040503050406030204" charset="0"/>
                        <a:ea typeface="HarmonyOS Sans SC Light" pitchFamily="2" charset="-122"/>
                      </a:rPr>
                      <m:t> </m:t>
                    </m:r>
                    <m:r>
                      <a:rPr kumimoji="1" lang="en-US" altLang="zh-CN" sz="1800" i="1" dirty="0" err="1">
                        <a:solidFill>
                          <a:schemeClr val="tx2"/>
                        </a:solidFill>
                        <a:latin typeface="Cambria Math" panose="02040503050406030204" charset="0"/>
                        <a:ea typeface="HarmonyOS Sans SC Light" pitchFamily="2" charset="-122"/>
                      </a:rPr>
                      <m:t>𝑖</m:t>
                    </m:r>
                    <m:r>
                      <a:rPr kumimoji="1" lang="en-US" altLang="zh-CN" sz="1800" i="1" dirty="0">
                        <a:solidFill>
                          <a:schemeClr val="tx2"/>
                        </a:solidFill>
                        <a:latin typeface="Cambria Math" panose="02040503050406030204" charset="0"/>
                        <a:ea typeface="HarmonyOS Sans SC Light" pitchFamily="2" charset="-122"/>
                      </a:rPr>
                      <m:t> </m:t>
                    </m:r>
                    <m:r>
                      <a:rPr kumimoji="1" lang="zh-CN" altLang="en-US" sz="1800" i="1" dirty="0">
                        <a:solidFill>
                          <a:schemeClr val="tx2"/>
                        </a:solidFill>
                        <a:latin typeface="Cambria Math" panose="02040503050406030204" charset="0"/>
                        <a:ea typeface="HarmonyOS Sans SC Light" pitchFamily="2" charset="-122"/>
                      </a:rPr>
                      <m:t>的最短路长度</m:t>
                    </m:r>
                  </m:oMath>
                </a14:m>
                <a:r>
                  <a:rPr kumimoji="1" lang="zh-CN" altLang="en-US" sz="1800" dirty="0">
                    <a:solidFill>
                      <a:schemeClr val="tx2"/>
                    </a:solidFill>
                    <a:latin typeface="HarmonyOS Sans SC Light" pitchFamily="2" charset="-122"/>
                    <a:ea typeface="HarmonyOS Sans SC Light" pitchFamily="2" charset="-122"/>
                  </a:rPr>
                  <a:t> 即可</a:t>
                </a:r>
                <a:r>
                  <a:rPr kumimoji="1" lang="en-US" altLang="zh-CN" sz="1800" dirty="0">
                    <a:solidFill>
                      <a:schemeClr val="tx2"/>
                    </a:solidFill>
                    <a:latin typeface="HarmonyOS Sans SC Light" pitchFamily="2" charset="-122"/>
                    <a:ea typeface="HarmonyOS Sans SC Light" pitchFamily="2" charset="-122"/>
                  </a:rPr>
                  <a:t>.</a:t>
                </a:r>
                <a:endParaRPr kumimoji="1" lang="en-US" altLang="zh-CN" sz="1800" dirty="0">
                  <a:solidFill>
                    <a:schemeClr val="tx2"/>
                  </a:solidFill>
                  <a:latin typeface="HarmonyOS Sans SC Light" pitchFamily="2" charset="-122"/>
                  <a:ea typeface="HarmonyOS Sans SC Light" pitchFamily="2"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3155950"/>
                <a:ext cx="10515600" cy="3171190"/>
              </a:xfrm>
              <a:prstGeom prst="rect">
                <a:avLst/>
              </a:prstGeom>
              <a:blipFill rotWithShape="1">
                <a:blip r:embed="rId4"/>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stretch>
            <a:fillRect/>
          </a:stretch>
        </p:blipFill>
        <p:spPr>
          <a:xfrm>
            <a:off x="8681286" y="460895"/>
            <a:ext cx="3069843" cy="3434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latin typeface="HarmonyOS Sans SC" charset="0"/>
                <a:cs typeface="HarmonyOS Sans SC" charset="0"/>
              </a:rPr>
              <a:t>Problem </a:t>
            </a:r>
            <a:r>
              <a:rPr kumimoji="1" lang="en-US" altLang="zh-CN" dirty="0">
                <a:latin typeface="HarmonyOS Sans SC" charset="0"/>
                <a:cs typeface="HarmonyOS Sans SC" charset="0"/>
              </a:rPr>
              <a:t>E</a:t>
            </a:r>
            <a:r>
              <a:rPr kumimoji="1" lang="zh-CN" altLang="en-US" dirty="0">
                <a:latin typeface="HarmonyOS Sans SC" charset="0"/>
                <a:cs typeface="HarmonyOS Sans SC" charset="0"/>
              </a:rPr>
              <a:t>. </a:t>
            </a:r>
            <a:r>
              <a:rPr kumimoji="1" lang="en-US" altLang="zh-CN" dirty="0">
                <a:latin typeface="HarmonyOS Sans SC" charset="0"/>
                <a:cs typeface="HarmonyOS Sans SC" charset="0"/>
              </a:rPr>
              <a:t>From </a:t>
            </a:r>
            <a:r>
              <a:rPr kumimoji="1" lang="en-US" altLang="zh-CN" dirty="0" err="1">
                <a:latin typeface="HarmonyOS Sans SC" charset="0"/>
                <a:cs typeface="HarmonyOS Sans SC" charset="0"/>
              </a:rPr>
              <a:t>AtCoder</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给一个 </a:t>
                </a:r>
                <a14:m>
                  <m:oMath xmlns:m="http://schemas.openxmlformats.org/officeDocument/2006/math">
                    <m:r>
                      <a:rPr kumimoji="1" lang="en-US" altLang="zh-CN" sz="2800" i="1" dirty="0">
                        <a:solidFill>
                          <a:schemeClr val="tx2"/>
                        </a:solidFill>
                        <a:latin typeface="Cambria Math" panose="02040503050406030204" charset="0"/>
                      </a:rPr>
                      <m:t>𝑛</m:t>
                    </m:r>
                    <m:r>
                      <a:rPr kumimoji="1" lang="en-US" altLang="zh-CN" sz="2800" i="1" dirty="0">
                        <a:solidFill>
                          <a:schemeClr val="tx2"/>
                        </a:solidFill>
                        <a:latin typeface="Cambria Math" panose="02040503050406030204" charset="0"/>
                      </a:rPr>
                      <m:t>×</m:t>
                    </m:r>
                    <m:r>
                      <a:rPr kumimoji="1" lang="en-US" altLang="zh-CN" sz="2800" i="1" dirty="0">
                        <a:solidFill>
                          <a:schemeClr val="tx2"/>
                        </a:solidFill>
                        <a:latin typeface="Cambria Math" panose="02040503050406030204" charset="0"/>
                      </a:rPr>
                      <m:t>𝑛</m:t>
                    </m:r>
                  </m:oMath>
                </a14:m>
                <a:r>
                  <a:rPr kumimoji="1" lang="zh-CN" altLang="en-US" sz="2800" dirty="0">
                    <a:solidFill>
                      <a:schemeClr val="tx2"/>
                    </a:solidFill>
                  </a:rPr>
                  <a:t> 矩阵，每次操作可以选一行一列，这一行所有数增加</a:t>
                </a:r>
                <a:endParaRPr kumimoji="1" lang="en-US" altLang="zh-CN" sz="2800" dirty="0">
                  <a:solidFill>
                    <a:schemeClr val="tx2"/>
                  </a:solidFill>
                </a:endParaRPr>
              </a:p>
              <a:p>
                <a14:m>
                  <m:oMath xmlns:m="http://schemas.openxmlformats.org/officeDocument/2006/math">
                    <m:r>
                      <a:rPr kumimoji="1" lang="en-US" altLang="zh-CN" sz="2800" i="1" dirty="0">
                        <a:solidFill>
                          <a:schemeClr val="tx2"/>
                        </a:solidFill>
                        <a:latin typeface="Cambria Math" panose="02040503050406030204" charset="0"/>
                      </a:rPr>
                      <m:t>𝑥</m:t>
                    </m:r>
                  </m:oMath>
                </a14:m>
                <a:r>
                  <a:rPr kumimoji="1" lang="zh-CN" altLang="en-US" sz="2800" dirty="0">
                    <a:solidFill>
                      <a:schemeClr val="tx2"/>
                    </a:solidFill>
                  </a:rPr>
                  <a:t>，这一列所有数减少 </a:t>
                </a:r>
                <a14:m>
                  <m:oMath xmlns:m="http://schemas.openxmlformats.org/officeDocument/2006/math">
                    <m:r>
                      <a:rPr kumimoji="1" lang="en-US" altLang="zh-CN" sz="2800" i="1" dirty="0">
                        <a:solidFill>
                          <a:schemeClr val="tx2"/>
                        </a:solidFill>
                        <a:latin typeface="Cambria Math" panose="02040503050406030204" charset="0"/>
                      </a:rPr>
                      <m:t>𝑥</m:t>
                    </m:r>
                    <m:r>
                      <a:rPr kumimoji="1" lang="zh-CN" altLang="en-US" sz="2800" i="1" dirty="0">
                        <a:solidFill>
                          <a:schemeClr val="tx2"/>
                        </a:solidFill>
                        <a:latin typeface="Cambria Math" panose="02040503050406030204" charset="0"/>
                      </a:rPr>
                      <m:t>，</m:t>
                    </m:r>
                  </m:oMath>
                </a14:m>
                <a:r>
                  <a:rPr kumimoji="1" lang="zh-CN" altLang="en-US" sz="2800" dirty="0">
                    <a:solidFill>
                      <a:schemeClr val="tx2"/>
                    </a:solidFill>
                  </a:rPr>
                  <a:t>问</a:t>
                </a:r>
                <a:r>
                  <a:rPr kumimoji="1" lang="en-US" altLang="zh-CN" sz="2800" dirty="0">
                    <a:solidFill>
                      <a:schemeClr val="tx2"/>
                    </a:solidFill>
                  </a:rPr>
                  <a:t> </a:t>
                </a:r>
                <a14:m>
                  <m:oMath xmlns:m="http://schemas.openxmlformats.org/officeDocument/2006/math">
                    <m:r>
                      <a:rPr kumimoji="1" lang="en-US" altLang="zh-CN" sz="2800" i="1" dirty="0">
                        <a:solidFill>
                          <a:schemeClr val="tx2"/>
                        </a:solidFill>
                        <a:latin typeface="Cambria Math" panose="02040503050406030204" charset="0"/>
                      </a:rPr>
                      <m:t>2</m:t>
                    </m:r>
                    <m:r>
                      <a:rPr kumimoji="1" lang="en-US" altLang="zh-CN" sz="2800" i="1" dirty="0">
                        <a:solidFill>
                          <a:schemeClr val="tx2"/>
                        </a:solidFill>
                        <a:latin typeface="Cambria Math" panose="02040503050406030204" charset="0"/>
                      </a:rPr>
                      <m:t>𝑛</m:t>
                    </m:r>
                    <m:r>
                      <a:rPr kumimoji="1" lang="en-US" altLang="zh-CN" sz="2800" i="1" dirty="0">
                        <a:solidFill>
                          <a:schemeClr val="tx2"/>
                        </a:solidFill>
                        <a:latin typeface="Cambria Math" panose="02040503050406030204" charset="0"/>
                      </a:rPr>
                      <m:t>−</m:t>
                    </m:r>
                    <m:r>
                      <a:rPr kumimoji="1" lang="en-US" altLang="zh-CN" sz="2800" i="1" dirty="0">
                        <a:solidFill>
                          <a:schemeClr val="tx2"/>
                        </a:solidFill>
                        <a:latin typeface="Cambria Math" panose="02040503050406030204" charset="0"/>
                      </a:rPr>
                      <m:t>2</m:t>
                    </m:r>
                  </m:oMath>
                </a14:m>
                <a:r>
                  <a:rPr kumimoji="1" lang="en-US" altLang="zh-CN" sz="2800" dirty="0">
                    <a:solidFill>
                      <a:schemeClr val="tx2"/>
                    </a:solidFill>
                  </a:rPr>
                  <a:t> </a:t>
                </a:r>
                <a:r>
                  <a:rPr kumimoji="1" lang="zh-CN" altLang="en-US" sz="2800" dirty="0">
                    <a:solidFill>
                      <a:schemeClr val="tx2"/>
                    </a:solidFill>
                  </a:rPr>
                  <a:t>次操作能否将所有数变成非负</a:t>
                </a:r>
                <a:r>
                  <a:rPr kumimoji="1" lang="en-US" altLang="zh-CN" sz="2800" dirty="0">
                    <a:solidFill>
                      <a:schemeClr val="tx2"/>
                    </a:solidFill>
                  </a:rPr>
                  <a:t>.</a:t>
                </a:r>
                <a:endParaRPr kumimoji="1" lang="en-US" altLang="zh-CN" sz="2800" dirty="0">
                  <a:solidFill>
                    <a:schemeClr val="tx2"/>
                  </a:solidFill>
                </a:endParaRPr>
              </a:p>
              <a:p>
                <a:endParaRPr kumimoji="1" lang="en-US" altLang="zh-CN" sz="2800" dirty="0">
                  <a:solidFill>
                    <a:schemeClr val="tx2"/>
                  </a:solidFill>
                </a:endParaRPr>
              </a:p>
            </p:txBody>
          </p:sp>
        </mc:Choice>
        <mc:Fallback>
          <p:sp>
            <p:nvSpPr>
              <p:cNvPr id="10" name="标题 1"/>
              <p:cNvSpPr txBox="1">
                <a:spLocks noRot="1" noChangeAspect="1" noMove="1" noResize="1" noEditPoints="1" noAdjustHandles="1" noChangeArrowheads="1" noChangeShapeType="1" noTextEdit="1"/>
              </p:cNvSpPr>
              <p:nvPr/>
            </p:nvSpPr>
            <p:spPr>
              <a:xfrm>
                <a:off x="838200" y="1538977"/>
                <a:ext cx="10515600" cy="701502"/>
              </a:xfrm>
              <a:prstGeom prst="rect">
                <a:avLst/>
              </a:prstGeom>
              <a:blipFill rotWithShape="1">
                <a:blip r:embed="rId3"/>
                <a:stretch>
                  <a:fillRect t="-53" b="-1798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标题 1"/>
              <p:cNvSpPr txBox="1"/>
              <p:nvPr/>
            </p:nvSpPr>
            <p:spPr>
              <a:xfrm>
                <a:off x="838200" y="3155950"/>
                <a:ext cx="10515600" cy="317119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另解：设行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𝑖</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整体增加 </a:t>
                </a:r>
                <a14:m>
                  <m:oMath xmlns:m="http://schemas.openxmlformats.org/officeDocument/2006/math">
                    <m:sSub>
                      <m:sSubPr>
                        <m:ctrlP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ctrlPr>
                      </m:sSubPr>
                      <m:e>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𝑟</m:t>
                        </m:r>
                      </m:e>
                      <m:sub>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𝑖</m:t>
                        </m:r>
                      </m:sub>
                    </m:sSub>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列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𝑗</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整体增加 </a:t>
                </a:r>
                <a14:m>
                  <m:oMath xmlns:m="http://schemas.openxmlformats.org/officeDocument/2006/math">
                    <m:sSub>
                      <m:sSubPr>
                        <m:ctrlP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ctrlPr>
                      </m:sSubPr>
                      <m:e>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𝑐</m:t>
                        </m:r>
                      </m:e>
                      <m:sub>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𝑗</m:t>
                        </m:r>
                      </m:sub>
                    </m:sSub>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则限制为 </a:t>
                </a:r>
                <a14:m>
                  <m:oMath xmlns:m="http://schemas.openxmlformats.org/officeDocument/2006/math">
                    <m:sSub>
                      <m:sSubPr>
                        <m:ctrlP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ctrlPr>
                      </m:sSubPr>
                      <m:e>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𝑟</m:t>
                        </m:r>
                      </m:e>
                      <m:sub>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𝑖</m:t>
                        </m:r>
                      </m:sub>
                    </m:sSub>
                    <m:r>
                      <a:rPr kumimoji="1" lang="en-US" altLang="zh-CN" sz="1800" i="1" dirty="0" err="1">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ctrlPr>
                      </m:sSubPr>
                      <m:e>
                        <m:r>
                          <a:rPr kumimoji="1" lang="en-US" altLang="zh-CN" sz="1800" i="1" dirty="0" err="1">
                            <a:solidFill>
                              <a:schemeClr val="tx2"/>
                            </a:solidFill>
                            <a:latin typeface="Cambria Math" panose="02040503050406030204" charset="0"/>
                            <a:ea typeface="HarmonyOS Sans SC Light" pitchFamily="2" charset="-122"/>
                            <a:cs typeface="Cambria Math" panose="02040503050406030204" charset="0"/>
                          </a:rPr>
                          <m:t>𝑐</m:t>
                        </m:r>
                      </m:e>
                      <m:sub>
                        <m:r>
                          <a:rPr kumimoji="1" lang="en-US" altLang="zh-CN" sz="1800" i="1" dirty="0" err="1">
                            <a:solidFill>
                              <a:schemeClr val="tx2"/>
                            </a:solidFill>
                            <a:latin typeface="Cambria Math" panose="02040503050406030204" charset="0"/>
                            <a:ea typeface="HarmonyOS Sans SC Light" pitchFamily="2" charset="-122"/>
                            <a:cs typeface="Cambria Math" panose="02040503050406030204" charset="0"/>
                          </a:rPr>
                          <m:t>𝑗</m:t>
                        </m:r>
                      </m:sub>
                    </m:sSub>
                    <m: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dirty="0" smtClean="0">
                            <a:solidFill>
                              <a:schemeClr val="tx2"/>
                            </a:solidFill>
                            <a:latin typeface="Cambria Math" panose="02040503050406030204" charset="0"/>
                            <a:ea typeface="HarmonyOS Sans SC Light" pitchFamily="2" charset="-122"/>
                          </a:rPr>
                        </m:ctrlPr>
                      </m:sSubPr>
                      <m:e>
                        <m:r>
                          <a:rPr kumimoji="1" lang="en-US" altLang="zh-CN" sz="1800" b="0" i="1" dirty="0" smtClean="0">
                            <a:solidFill>
                              <a:schemeClr val="tx2"/>
                            </a:solidFill>
                            <a:latin typeface="Cambria Math" panose="02040503050406030204" charset="0"/>
                            <a:ea typeface="HarmonyOS Sans SC Light" pitchFamily="2" charset="-122"/>
                          </a:rPr>
                          <m:t>𝑎</m:t>
                        </m:r>
                      </m:e>
                      <m:sub>
                        <m:r>
                          <a:rPr kumimoji="1" lang="en-US" altLang="zh-CN" sz="1800" b="0" i="1" dirty="0" smtClean="0">
                            <a:solidFill>
                              <a:schemeClr val="tx2"/>
                            </a:solidFill>
                            <a:latin typeface="Cambria Math" panose="02040503050406030204" charset="0"/>
                            <a:ea typeface="HarmonyOS Sans SC Light" pitchFamily="2" charset="-122"/>
                          </a:rPr>
                          <m:t>𝑖</m:t>
                        </m:r>
                        <m:r>
                          <a:rPr kumimoji="1" lang="en-US" altLang="zh-CN" sz="1800" b="0" i="1" dirty="0" smtClean="0">
                            <a:solidFill>
                              <a:schemeClr val="tx2"/>
                            </a:solidFill>
                            <a:latin typeface="Cambria Math" panose="02040503050406030204" charset="0"/>
                            <a:ea typeface="HarmonyOS Sans SC Light" pitchFamily="2" charset="-122"/>
                          </a:rPr>
                          <m:t>,</m:t>
                        </m:r>
                        <m:r>
                          <a:rPr kumimoji="1" lang="en-US" altLang="zh-CN" sz="1800" b="0" i="1" dirty="0" smtClean="0">
                            <a:solidFill>
                              <a:schemeClr val="tx2"/>
                            </a:solidFill>
                            <a:latin typeface="Cambria Math" panose="02040503050406030204" charset="0"/>
                            <a:ea typeface="HarmonyOS Sans SC Light" pitchFamily="2" charset="-122"/>
                          </a:rPr>
                          <m:t>𝑗</m:t>
                        </m:r>
                      </m:sub>
                    </m:sSub>
                  </m:oMath>
                </a14:m>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，这就是最小顶标和的形式，直接</a:t>
                </a:r>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KM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求出的一组顶标即是解</a:t>
                </a:r>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a:t>
                </a:r>
                <a:endParaRPr kumimoji="1" lang="en-US" altLang="zh-CN" sz="1800" dirty="0">
                  <a:solidFill>
                    <a:schemeClr val="tx2"/>
                  </a:solidFill>
                  <a:latin typeface="HarmonyOS Sans SC Light" pitchFamily="2" charset="-122"/>
                  <a:ea typeface="HarmonyOS Sans SC Light" pitchFamily="2" charset="-122"/>
                  <a:cs typeface="Cambria Math" panose="02040503050406030204" charset="0"/>
                </a:endParaRPr>
              </a:p>
              <a:p>
                <a:pPr>
                  <a:lnSpc>
                    <a:spcPct val="120000"/>
                  </a:lnSpc>
                  <a:defRPr/>
                </a:pP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如果有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𝑘</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条匹配边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err="1">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 </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𝑗</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边权为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0</m:t>
                    </m:r>
                  </m:oMath>
                </a14:m>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，不难构造出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2</m:t>
                    </m:r>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𝑛</m:t>
                    </m:r>
                    <m: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t>1</m:t>
                    </m:r>
                    <m: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t>𝑘</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次操作的方案</a:t>
                </a:r>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a:t>
                </a:r>
                <a:endParaRPr kumimoji="1" lang="en-US" altLang="zh-CN" sz="1800" dirty="0">
                  <a:solidFill>
                    <a:schemeClr val="tx2"/>
                  </a:solidFill>
                  <a:latin typeface="HarmonyOS Sans SC Light" pitchFamily="2" charset="-122"/>
                  <a:ea typeface="HarmonyOS Sans SC Light" pitchFamily="2" charset="-122"/>
                  <a:cs typeface="Cambria Math" panose="02040503050406030204" charset="0"/>
                </a:endParaRPr>
              </a:p>
              <a:p>
                <a:pPr>
                  <a:lnSpc>
                    <a:spcPct val="120000"/>
                  </a:lnSpc>
                  <a:defRPr/>
                </a:pP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但是不一定有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0</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边，我们要制造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0</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边</a:t>
                </a:r>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不妨设匹配权值是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0</m:t>
                    </m:r>
                  </m:oMath>
                </a14:m>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，那么可以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𝑛</m:t>
                    </m:r>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1</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次操作制造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𝑛</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条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0</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边</a:t>
                </a:r>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a:t>
                </a:r>
                <a:endParaRPr kumimoji="1" lang="en-US" altLang="zh-CN" sz="1800" dirty="0">
                  <a:solidFill>
                    <a:schemeClr val="tx2"/>
                  </a:solidFill>
                  <a:latin typeface="HarmonyOS Sans SC Light" pitchFamily="2" charset="-122"/>
                  <a:ea typeface="HarmonyOS Sans SC Light" pitchFamily="2" charset="-122"/>
                  <a:cs typeface="Cambria Math" panose="02040503050406030204" charset="0"/>
                </a:endParaRPr>
              </a:p>
              <a:p>
                <a:pPr>
                  <a:lnSpc>
                    <a:spcPct val="120000"/>
                  </a:lnSpc>
                  <a:defRPr/>
                </a:pP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总操作数 </a:t>
                </a:r>
                <a14:m>
                  <m:oMath xmlns:m="http://schemas.openxmlformats.org/officeDocument/2006/math">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2</m:t>
                    </m:r>
                    <m:r>
                      <a:rPr kumimoji="1" lang="en-US" altLang="zh-CN" sz="1800" i="1" dirty="0" smtClean="0">
                        <a:solidFill>
                          <a:schemeClr val="tx2"/>
                        </a:solidFill>
                        <a:latin typeface="Cambria Math" panose="02040503050406030204" charset="0"/>
                        <a:ea typeface="HarmonyOS Sans SC Light" pitchFamily="2" charset="-122"/>
                        <a:cs typeface="Cambria Math" panose="02040503050406030204" charset="0"/>
                      </a:rPr>
                      <m:t>𝑛</m:t>
                    </m:r>
                    <m: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b="0" i="1" dirty="0" smtClean="0">
                        <a:solidFill>
                          <a:schemeClr val="tx2"/>
                        </a:solidFill>
                        <a:latin typeface="Cambria Math" panose="02040503050406030204" charset="0"/>
                        <a:ea typeface="HarmonyOS Sans SC Light" pitchFamily="2" charset="-122"/>
                        <a:cs typeface="Cambria Math" panose="02040503050406030204" charset="0"/>
                      </a:rPr>
                      <m:t>2</m:t>
                    </m:r>
                  </m:oMath>
                </a14:m>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a:t>
                </a:r>
                <a:endParaRPr kumimoji="1" lang="en-US" altLang="zh-CN" sz="1800" dirty="0">
                  <a:solidFill>
                    <a:schemeClr val="tx2"/>
                  </a:solidFill>
                  <a:latin typeface="HarmonyOS Sans SC Light" pitchFamily="2" charset="-122"/>
                  <a:ea typeface="HarmonyOS Sans SC Light" pitchFamily="2" charset="-122"/>
                  <a:cs typeface="Cambria Math" panose="02040503050406030204" charset="0"/>
                </a:endParaRPr>
              </a:p>
              <a:p>
                <a:pPr>
                  <a:lnSpc>
                    <a:spcPct val="120000"/>
                  </a:lnSpc>
                  <a:defRPr/>
                </a:pPr>
                <a:r>
                  <a:rPr kumimoji="1" lang="zh-CN" altLang="en-US" sz="1800" dirty="0">
                    <a:solidFill>
                      <a:schemeClr val="tx2"/>
                    </a:solidFill>
                    <a:latin typeface="HarmonyOS Sans SC Light" pitchFamily="2" charset="-122"/>
                    <a:ea typeface="HarmonyOS Sans SC Light" pitchFamily="2" charset="-122"/>
                    <a:cs typeface="Cambria Math" panose="02040503050406030204" charset="0"/>
                  </a:rPr>
                  <a:t>两种做法只是思维角度不同，代码实现是完全一致的</a:t>
                </a:r>
                <a:r>
                  <a:rPr kumimoji="1" lang="en-US" altLang="zh-CN" sz="1800" dirty="0">
                    <a:solidFill>
                      <a:schemeClr val="tx2"/>
                    </a:solidFill>
                    <a:latin typeface="HarmonyOS Sans SC Light" pitchFamily="2" charset="-122"/>
                    <a:ea typeface="HarmonyOS Sans SC Light" pitchFamily="2" charset="-122"/>
                    <a:cs typeface="Cambria Math" panose="02040503050406030204" charset="0"/>
                  </a:rPr>
                  <a:t>.</a:t>
                </a:r>
                <a:endParaRPr kumimoji="1" lang="en-US" altLang="zh-CN" sz="1800" dirty="0">
                  <a:solidFill>
                    <a:schemeClr val="tx2"/>
                  </a:solidFill>
                  <a:latin typeface="HarmonyOS Sans SC Light" pitchFamily="2" charset="-122"/>
                  <a:ea typeface="HarmonyOS Sans SC Light" pitchFamily="2" charset="-122"/>
                  <a:cs typeface="Cambria Math" panose="02040503050406030204" charset="0"/>
                </a:endParaRPr>
              </a:p>
              <a:p>
                <a:pPr>
                  <a:lnSpc>
                    <a:spcPct val="120000"/>
                  </a:lnSpc>
                  <a:defRPr/>
                </a:pPr>
                <a:endParaRPr kumimoji="1" lang="en-US" altLang="zh-CN" sz="1800" dirty="0">
                  <a:solidFill>
                    <a:schemeClr val="tx2"/>
                  </a:solidFill>
                  <a:latin typeface="HarmonyOS Sans SC Light" pitchFamily="2" charset="-122"/>
                  <a:ea typeface="HarmonyOS Sans SC Light" pitchFamily="2" charset="-122"/>
                  <a:cs typeface="Cambria Math" panose="02040503050406030204" charset="0"/>
                </a:endParaRPr>
              </a:p>
              <a:p>
                <a:pPr>
                  <a:lnSpc>
                    <a:spcPct val="120000"/>
                  </a:lnSpc>
                  <a:defRPr/>
                </a:pPr>
                <a:r>
                  <a:rPr kumimoji="1" lang="en-US" altLang="zh-CN" sz="1800" dirty="0">
                    <a:solidFill>
                      <a:schemeClr val="tx2"/>
                    </a:solidFill>
                    <a:latin typeface="HarmonyOS Sans SC Light" pitchFamily="2" charset="-122"/>
                    <a:ea typeface="HarmonyOS Sans SC Light" pitchFamily="2" charset="-122"/>
                  </a:rPr>
                  <a:t>PS. </a:t>
                </a:r>
                <a:r>
                  <a:rPr kumimoji="1" lang="zh-CN" altLang="en-US" sz="1800" dirty="0">
                    <a:solidFill>
                      <a:schemeClr val="tx2"/>
                    </a:solidFill>
                    <a:latin typeface="HarmonyOS Sans SC Light" pitchFamily="2" charset="-122"/>
                    <a:ea typeface="HarmonyOS Sans SC Light" pitchFamily="2" charset="-122"/>
                  </a:rPr>
                  <a:t>出题人造数据时尽力卡了复杂度挂成 </a:t>
                </a:r>
                <a14:m>
                  <m:oMath xmlns:m="http://schemas.openxmlformats.org/officeDocument/2006/math">
                    <m:r>
                      <a:rPr kumimoji="1" lang="en-US" altLang="zh-CN" sz="1800" b="0" i="1" smtClean="0">
                        <a:solidFill>
                          <a:schemeClr val="tx2"/>
                        </a:solidFill>
                        <a:latin typeface="Cambria Math" panose="02040503050406030204" charset="0"/>
                        <a:ea typeface="HarmonyOS Sans SC Light" pitchFamily="2" charset="-122"/>
                      </a:rPr>
                      <m:t>𝑂</m:t>
                    </m:r>
                    <m:d>
                      <m:dPr>
                        <m:ctrlPr>
                          <a:rPr kumimoji="1" lang="en-US" altLang="zh-CN" sz="1800" b="0" i="1" smtClean="0">
                            <a:solidFill>
                              <a:schemeClr val="tx2"/>
                            </a:solidFill>
                            <a:latin typeface="Cambria Math" panose="02040503050406030204" charset="0"/>
                            <a:ea typeface="HarmonyOS Sans SC Light" pitchFamily="2" charset="-122"/>
                          </a:rPr>
                        </m:ctrlPr>
                      </m:dPr>
                      <m:e>
                        <m:sSup>
                          <m:sSupPr>
                            <m:ctrlPr>
                              <a:rPr kumimoji="1" lang="en-US" altLang="zh-CN" sz="1800" b="0" i="1" smtClean="0">
                                <a:solidFill>
                                  <a:schemeClr val="tx2"/>
                                </a:solidFill>
                                <a:latin typeface="Cambria Math" panose="02040503050406030204" charset="0"/>
                                <a:ea typeface="HarmonyOS Sans SC Light" pitchFamily="2" charset="-122"/>
                              </a:rPr>
                            </m:ctrlPr>
                          </m:sSupPr>
                          <m:e>
                            <m:r>
                              <a:rPr kumimoji="1" lang="en-US" altLang="zh-CN" sz="1800" b="0" i="1" smtClean="0">
                                <a:solidFill>
                                  <a:schemeClr val="tx2"/>
                                </a:solidFill>
                                <a:latin typeface="Cambria Math" panose="02040503050406030204" charset="0"/>
                                <a:ea typeface="HarmonyOS Sans SC Light" pitchFamily="2" charset="-122"/>
                              </a:rPr>
                              <m:t>𝑛</m:t>
                            </m:r>
                          </m:e>
                          <m:sup>
                            <m:r>
                              <a:rPr kumimoji="1" lang="en-US" altLang="zh-CN" sz="1800" b="0" i="1" smtClean="0">
                                <a:solidFill>
                                  <a:schemeClr val="tx2"/>
                                </a:solidFill>
                                <a:latin typeface="Cambria Math" panose="02040503050406030204" charset="0"/>
                                <a:ea typeface="HarmonyOS Sans SC Light" pitchFamily="2" charset="-122"/>
                              </a:rPr>
                              <m:t>4</m:t>
                            </m:r>
                          </m:sup>
                        </m:sSup>
                      </m:e>
                    </m:d>
                  </m:oMath>
                </a14:m>
                <a:r>
                  <a:rPr kumimoji="1" lang="en-US" altLang="zh-CN" sz="1800" dirty="0">
                    <a:solidFill>
                      <a:schemeClr val="tx2"/>
                    </a:solidFill>
                    <a:latin typeface="HarmonyOS Sans SC Light" pitchFamily="2" charset="-122"/>
                    <a:ea typeface="HarmonyOS Sans SC Light" pitchFamily="2" charset="-122"/>
                  </a:rPr>
                  <a:t> </a:t>
                </a:r>
                <a:r>
                  <a:rPr kumimoji="1" lang="zh-CN" altLang="en-US" sz="1800" dirty="0">
                    <a:solidFill>
                      <a:schemeClr val="tx2"/>
                    </a:solidFill>
                    <a:latin typeface="HarmonyOS Sans SC Light" pitchFamily="2" charset="-122"/>
                    <a:ea typeface="HarmonyOS Sans SC Light" pitchFamily="2" charset="-122"/>
                  </a:rPr>
                  <a:t>的 </a:t>
                </a:r>
                <a:r>
                  <a:rPr kumimoji="1" lang="en-US" altLang="zh-CN" sz="1800" dirty="0">
                    <a:solidFill>
                      <a:schemeClr val="tx2"/>
                    </a:solidFill>
                    <a:latin typeface="HarmonyOS Sans SC Light" pitchFamily="2" charset="-122"/>
                    <a:ea typeface="HarmonyOS Sans SC Light" pitchFamily="2" charset="-122"/>
                  </a:rPr>
                  <a:t>KM</a:t>
                </a:r>
                <a:r>
                  <a:rPr kumimoji="1" lang="zh-CN" altLang="en-US" sz="1800" dirty="0">
                    <a:solidFill>
                      <a:schemeClr val="tx2"/>
                    </a:solidFill>
                    <a:latin typeface="HarmonyOS Sans SC Light" pitchFamily="2" charset="-122"/>
                    <a:ea typeface="HarmonyOS Sans SC Light" pitchFamily="2" charset="-122"/>
                  </a:rPr>
                  <a:t>，如果 </a:t>
                </a:r>
                <a:r>
                  <a:rPr kumimoji="1" lang="en-US" altLang="zh-CN" sz="1800" dirty="0">
                    <a:solidFill>
                      <a:schemeClr val="tx2"/>
                    </a:solidFill>
                    <a:latin typeface="HarmonyOS Sans SC Light" pitchFamily="2" charset="-122"/>
                    <a:ea typeface="HarmonyOS Sans SC Light" pitchFamily="2" charset="-122"/>
                  </a:rPr>
                  <a:t>T </a:t>
                </a:r>
                <a:r>
                  <a:rPr kumimoji="1" lang="zh-CN" altLang="en-US" sz="1800" dirty="0">
                    <a:solidFill>
                      <a:schemeClr val="tx2"/>
                    </a:solidFill>
                    <a:latin typeface="HarmonyOS Sans SC Light" pitchFamily="2" charset="-122"/>
                    <a:ea typeface="HarmonyOS Sans SC Light" pitchFamily="2" charset="-122"/>
                  </a:rPr>
                  <a:t>了倒数几个点有可能是你的板子假了，</a:t>
                </a:r>
                <a:endParaRPr kumimoji="1" lang="en-US" altLang="zh-CN" sz="1800" dirty="0">
                  <a:solidFill>
                    <a:schemeClr val="tx2"/>
                  </a:solidFill>
                  <a:latin typeface="HarmonyOS Sans SC Light" pitchFamily="2" charset="-122"/>
                  <a:ea typeface="HarmonyOS Sans SC Light" pitchFamily="2" charset="-122"/>
                </a:endParaRPr>
              </a:p>
              <a:p>
                <a:pPr>
                  <a:lnSpc>
                    <a:spcPct val="120000"/>
                  </a:lnSpc>
                  <a:defRPr/>
                </a:pPr>
                <a:r>
                  <a:rPr kumimoji="1" lang="zh-CN" altLang="en-US" sz="1800" dirty="0">
                    <a:solidFill>
                      <a:schemeClr val="tx2"/>
                    </a:solidFill>
                    <a:latin typeface="HarmonyOS Sans SC Light" pitchFamily="2" charset="-122"/>
                    <a:ea typeface="HarmonyOS Sans SC Light" pitchFamily="2" charset="-122"/>
                  </a:rPr>
                  <a:t>可以前往 </a:t>
                </a:r>
                <a:r>
                  <a:rPr kumimoji="1" lang="en-US" altLang="zh-CN" sz="1800" dirty="0" err="1">
                    <a:solidFill>
                      <a:schemeClr val="tx2"/>
                    </a:solidFill>
                    <a:latin typeface="HarmonyOS Sans SC Light" pitchFamily="2" charset="-122"/>
                    <a:ea typeface="HarmonyOS Sans SC Light" pitchFamily="2" charset="-122"/>
                  </a:rPr>
                  <a:t>luogu</a:t>
                </a:r>
                <a:r>
                  <a:rPr kumimoji="1" lang="en-US" altLang="zh-CN" sz="1800" dirty="0">
                    <a:solidFill>
                      <a:schemeClr val="tx2"/>
                    </a:solidFill>
                    <a:latin typeface="HarmonyOS Sans SC Light" pitchFamily="2" charset="-122"/>
                    <a:ea typeface="HarmonyOS Sans SC Light" pitchFamily="2" charset="-122"/>
                  </a:rPr>
                  <a:t> P6577 </a:t>
                </a:r>
                <a:r>
                  <a:rPr kumimoji="1" lang="zh-CN" altLang="en-US" sz="1800" dirty="0">
                    <a:solidFill>
                      <a:schemeClr val="tx2"/>
                    </a:solidFill>
                    <a:latin typeface="HarmonyOS Sans SC Light" pitchFamily="2" charset="-122"/>
                    <a:ea typeface="HarmonyOS Sans SC Light" pitchFamily="2" charset="-122"/>
                  </a:rPr>
                  <a:t>测试</a:t>
                </a:r>
                <a:r>
                  <a:rPr kumimoji="1" lang="en-US" altLang="zh-CN" sz="1800" dirty="0">
                    <a:solidFill>
                      <a:schemeClr val="tx2"/>
                    </a:solidFill>
                    <a:latin typeface="HarmonyOS Sans SC Light" pitchFamily="2" charset="-122"/>
                    <a:ea typeface="HarmonyOS Sans SC Light" pitchFamily="2" charset="-122"/>
                  </a:rPr>
                  <a:t>. </a:t>
                </a:r>
                <a:r>
                  <a:rPr kumimoji="1" lang="zh-CN" altLang="en-US" sz="1800" dirty="0">
                    <a:solidFill>
                      <a:schemeClr val="tx2"/>
                    </a:solidFill>
                    <a:latin typeface="HarmonyOS Sans SC Light" pitchFamily="2" charset="-122"/>
                    <a:ea typeface="HarmonyOS Sans SC Light" pitchFamily="2" charset="-122"/>
                  </a:rPr>
                  <a:t>造数据时出题人也参考了这题的数据，在此鸣谢</a:t>
                </a:r>
                <a:r>
                  <a:rPr kumimoji="1" lang="en-US" altLang="zh-CN" sz="1800" dirty="0">
                    <a:solidFill>
                      <a:schemeClr val="tx2"/>
                    </a:solidFill>
                    <a:latin typeface="HarmonyOS Sans SC Light" pitchFamily="2" charset="-122"/>
                    <a:ea typeface="HarmonyOS Sans SC Light" pitchFamily="2" charset="-122"/>
                  </a:rPr>
                  <a:t>.</a:t>
                </a:r>
                <a:endParaRPr kumimoji="1" lang="en-US" altLang="zh-CN" sz="1800" dirty="0">
                  <a:solidFill>
                    <a:schemeClr val="tx2"/>
                  </a:solidFill>
                  <a:latin typeface="HarmonyOS Sans SC Light" pitchFamily="2" charset="-122"/>
                  <a:ea typeface="HarmonyOS Sans SC Light" pitchFamily="2" charset="-122"/>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3155950"/>
                <a:ext cx="10515600" cy="3171190"/>
              </a:xfrm>
              <a:prstGeom prst="rect">
                <a:avLst/>
              </a:prstGeom>
              <a:blipFill rotWithShape="1">
                <a:blip r:embed="rId4"/>
                <a:stretch>
                  <a:fillRect b="-6788"/>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stretch>
            <a:fillRect/>
          </a:stretch>
        </p:blipFill>
        <p:spPr>
          <a:xfrm>
            <a:off x="8681286" y="460895"/>
            <a:ext cx="3069843" cy="3434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F. Hash</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2" name="图片 1"/>
          <p:cNvPicPr>
            <a:picLocks noChangeAspect="1"/>
          </p:cNvPicPr>
          <p:nvPr/>
        </p:nvPicPr>
        <p:blipFill>
          <a:blip r:embed="rId4"/>
          <a:stretch>
            <a:fillRect/>
          </a:stretch>
        </p:blipFill>
        <p:spPr>
          <a:xfrm>
            <a:off x="25400" y="2578100"/>
            <a:ext cx="12141200" cy="16370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F. Hash</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0" name="图片 9"/>
          <p:cNvPicPr>
            <a:picLocks noChangeAspect="1"/>
          </p:cNvPicPr>
          <p:nvPr/>
        </p:nvPicPr>
        <p:blipFill>
          <a:blip r:embed="rId4"/>
          <a:stretch>
            <a:fillRect/>
          </a:stretch>
        </p:blipFill>
        <p:spPr>
          <a:xfrm>
            <a:off x="247015" y="1543685"/>
            <a:ext cx="11804650" cy="37706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F. Hash</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2" name="图片 1"/>
          <p:cNvPicPr>
            <a:picLocks noChangeAspect="1"/>
          </p:cNvPicPr>
          <p:nvPr/>
        </p:nvPicPr>
        <p:blipFill>
          <a:blip r:embed="rId4"/>
          <a:stretch>
            <a:fillRect/>
          </a:stretch>
        </p:blipFill>
        <p:spPr>
          <a:xfrm>
            <a:off x="307340" y="2360930"/>
            <a:ext cx="11684000" cy="2019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G. Icon Design </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签到题，模拟题</a:t>
            </a:r>
            <a:endParaRPr kumimoji="1" lang="zh-CN" altLang="en-US" sz="2800" dirty="0">
              <a:solidFill>
                <a:schemeClr val="tx2"/>
              </a:solidFill>
            </a:endParaRPr>
          </a:p>
          <a:p>
            <a:endParaRPr kumimoji="1" lang="en-US" altLang="zh-CN" sz="2800" dirty="0">
              <a:solidFill>
                <a:schemeClr val="tx2"/>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200454"/>
                <a:ext cx="10515600" cy="394660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14:m>
                  <m:oMath xmlns:m="http://schemas.openxmlformats.org/officeDocument/2006/math">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1</m:t>
                    </m:r>
                    <m:r>
                      <a:rPr kumimoji="1" lang="en-US" altLang="zh-CN" sz="26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𝑛</m:t>
                    </m:r>
                    <m:r>
                      <a:rPr kumimoji="1" lang="en-US" altLang="zh-CN" sz="26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5</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，保证输出字符画不会太大导致不美观。有耐心的选手也可以手玩后直接输出。</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按照题意去模拟即可，一个字母一个字母地去存到数组里，最后再一起打印会比较好写。</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本来这题准备出到给定一个 </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2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维平面上面有很多可旋转的字母，然后要求输出最多可以组成几个 </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NFLS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，后来发现其他出题人的题目都太毒瘤，遂改得小清新了一些。</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200454"/>
                <a:ext cx="10515600" cy="3946603"/>
              </a:xfrm>
              <a:prstGeom prst="rect">
                <a:avLst/>
              </a:prstGeom>
              <a:blipFill rotWithShape="1">
                <a:blip r:embed="rId3"/>
                <a:stretch>
                  <a:fillRect t="-5" b="7"/>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lvl="0" algn="l" defTabSz="914400">
              <a:lnSpc>
                <a:spcPct val="90000"/>
              </a:lnSpc>
              <a:spcBef>
                <a:spcPct val="0"/>
              </a:spcBef>
              <a:buNone/>
              <a:defRPr sz="3500" b="0" i="0" kern="1200">
                <a:solidFill>
                  <a:srgbClr val="00BF80"/>
                </a:solidFill>
                <a:latin typeface="HarmonyOS Sans SC Medium"/>
                <a:ea typeface="HarmonyOS Sans SC Medium"/>
              </a:defRPr>
            </a:lvl1pPr>
          </a:lstStyle>
          <a:p>
            <a:r>
              <a:rPr lang="zh-CN" sz="3200" dirty="0">
                <a:latin typeface="HarmonyOS Sans SC" charset="0"/>
                <a:cs typeface="HarmonyOS Sans SC" charset="0"/>
              </a:rPr>
              <a:t>Problem</a:t>
            </a:r>
            <a:r>
              <a:rPr lang="en-US" altLang="zh-CN" sz="3200" dirty="0">
                <a:latin typeface="HarmonyOS Sans SC" charset="0"/>
                <a:cs typeface="HarmonyOS Sans SC" charset="0"/>
              </a:rPr>
              <a:t> H</a:t>
            </a:r>
            <a:r>
              <a:rPr lang="zh-CN" sz="3200" dirty="0">
                <a:latin typeface="HarmonyOS Sans SC" charset="0"/>
                <a:cs typeface="HarmonyOS Sans SC" charset="0"/>
              </a:rPr>
              <a:t>. </a:t>
            </a:r>
            <a:r>
              <a:rPr lang="en-US" sz="3200" dirty="0">
                <a:latin typeface="HarmonyOS Sans SC" charset="0"/>
                <a:cs typeface="HarmonyOS Sans SC" charset="0"/>
              </a:rPr>
              <a:t>Jumping Steps</a:t>
            </a:r>
            <a:endParaRPr lang="en-US" sz="3200" dirty="0">
              <a:latin typeface="HarmonyOS Sans SC" charset="0"/>
              <a:cs typeface="HarmonyOS Sans SC" charset="0"/>
            </a:endParaRPr>
          </a:p>
        </p:txBody>
      </p: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1" name="图片 10"/>
          <p:cNvPicPr>
            <a:picLocks noChangeAspect="1"/>
          </p:cNvPicPr>
          <p:nvPr/>
        </p:nvPicPr>
        <p:blipFill>
          <a:blip r:embed="rId4"/>
          <a:stretch>
            <a:fillRect/>
          </a:stretch>
        </p:blipFill>
        <p:spPr>
          <a:xfrm>
            <a:off x="779093" y="2232982"/>
            <a:ext cx="10740495" cy="2276033"/>
          </a:xfrm>
          <a:prstGeom prst="rect">
            <a:avLst/>
          </a:prstGeom>
        </p:spPr>
      </p:pic>
      <p:sp>
        <p:nvSpPr>
          <p:cNvPr id="2" name="文本框 1"/>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0" name="文本框 9"/>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13"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B. </a:t>
            </a:r>
            <a:r>
              <a:rPr lang="en-US" altLang="zh-CN" dirty="0" err="1">
                <a:latin typeface="HarmonyOS Sans SC" charset="0"/>
                <a:cs typeface="HarmonyOS Sans SC" charset="0"/>
              </a:rPr>
              <a:t>Eezie</a:t>
            </a:r>
            <a:r>
              <a:rPr lang="en-US" altLang="zh-CN" dirty="0">
                <a:latin typeface="HarmonyOS Sans SC" charset="0"/>
                <a:cs typeface="HarmonyOS Sans SC" charset="0"/>
              </a:rPr>
              <a:t> and pie</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p:cNvSpPr txBox="1"/>
          <p:nvPr/>
        </p:nvSpPr>
        <p:spPr>
          <a:xfrm>
            <a:off x="838200" y="2077166"/>
            <a:ext cx="10515600" cy="386420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题意：给定一棵有根树，每个节点可以为它的 </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0 ~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𝑑</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𝑖</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级祖先贡献 </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1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的价值。求最终每个点的价值。</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如果可以快速找出每个点的 𝑘 级祖先，我们就可以用树上差分来求出最终的价值。</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p:txBody>
      </p: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lvl="0" algn="l" defTabSz="914400">
              <a:lnSpc>
                <a:spcPct val="90000"/>
              </a:lnSpc>
              <a:spcBef>
                <a:spcPct val="0"/>
              </a:spcBef>
              <a:buNone/>
              <a:defRPr sz="3500" b="0" i="0" kern="1200">
                <a:solidFill>
                  <a:srgbClr val="00BF80"/>
                </a:solidFill>
                <a:latin typeface="HarmonyOS Sans SC Medium"/>
                <a:ea typeface="HarmonyOS Sans SC Medium"/>
              </a:defRPr>
            </a:lvl1pPr>
          </a:lstStyle>
          <a:p>
            <a:r>
              <a:rPr lang="zh-CN" altLang="zh-CN" sz="3200" dirty="0">
                <a:latin typeface="HarmonyOS Sans SC" charset="0"/>
                <a:cs typeface="HarmonyOS Sans SC" charset="0"/>
              </a:rPr>
              <a:t>Problem </a:t>
            </a:r>
            <a:r>
              <a:rPr lang="en-US" altLang="zh-CN" sz="3200" dirty="0">
                <a:latin typeface="HarmonyOS Sans SC" charset="0"/>
                <a:cs typeface="HarmonyOS Sans SC" charset="0"/>
              </a:rPr>
              <a:t>H</a:t>
            </a:r>
            <a:r>
              <a:rPr lang="zh-CN" altLang="zh-CN" sz="3200" dirty="0">
                <a:latin typeface="HarmonyOS Sans SC" charset="0"/>
                <a:cs typeface="HarmonyOS Sans SC" charset="0"/>
              </a:rPr>
              <a:t>. </a:t>
            </a:r>
            <a:r>
              <a:rPr lang="en-US" altLang="zh-CN" sz="3200" dirty="0">
                <a:latin typeface="HarmonyOS Sans SC" charset="0"/>
                <a:cs typeface="HarmonyOS Sans SC" charset="0"/>
              </a:rPr>
              <a:t>Jumping Steps</a:t>
            </a:r>
            <a:endParaRPr lang="en-US" altLang="zh-CN" sz="3200" dirty="0">
              <a:latin typeface="HarmonyOS Sans SC" charset="0"/>
              <a:cs typeface="HarmonyOS Sans SC" charset="0"/>
            </a:endParaRPr>
          </a:p>
        </p:txBody>
      </p: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1" name="图片 10"/>
          <p:cNvPicPr>
            <a:picLocks noChangeAspect="1"/>
          </p:cNvPicPr>
          <p:nvPr/>
        </p:nvPicPr>
        <p:blipFill>
          <a:blip r:embed="rId4"/>
          <a:stretch>
            <a:fillRect/>
          </a:stretch>
        </p:blipFill>
        <p:spPr>
          <a:xfrm>
            <a:off x="1051097" y="1160020"/>
            <a:ext cx="10196488" cy="5059000"/>
          </a:xfrm>
          <a:prstGeom prst="rect">
            <a:avLst/>
          </a:prstGeom>
        </p:spPr>
      </p:pic>
      <p:sp>
        <p:nvSpPr>
          <p:cNvPr id="2" name="文本框 1"/>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0" name="文本框 9"/>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13"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lvl="0" algn="l" defTabSz="914400">
              <a:lnSpc>
                <a:spcPct val="90000"/>
              </a:lnSpc>
              <a:spcBef>
                <a:spcPct val="0"/>
              </a:spcBef>
              <a:buNone/>
              <a:defRPr sz="3500" b="0" i="0" kern="1200">
                <a:solidFill>
                  <a:srgbClr val="00BF80"/>
                </a:solidFill>
                <a:latin typeface="HarmonyOS Sans SC Medium"/>
                <a:ea typeface="HarmonyOS Sans SC Medium"/>
              </a:defRPr>
            </a:lvl1pPr>
          </a:lstStyle>
          <a:p>
            <a:r>
              <a:rPr lang="zh-CN" altLang="zh-CN" sz="3200" dirty="0">
                <a:latin typeface="HarmonyOS Sans SC" charset="0"/>
                <a:cs typeface="HarmonyOS Sans SC" charset="0"/>
              </a:rPr>
              <a:t>Problem </a:t>
            </a:r>
            <a:r>
              <a:rPr lang="en-US" altLang="zh-CN" sz="3200" dirty="0">
                <a:latin typeface="HarmonyOS Sans SC" charset="0"/>
                <a:cs typeface="HarmonyOS Sans SC" charset="0"/>
              </a:rPr>
              <a:t>H</a:t>
            </a:r>
            <a:r>
              <a:rPr lang="zh-CN" altLang="zh-CN" sz="3200" dirty="0">
                <a:latin typeface="HarmonyOS Sans SC" charset="0"/>
                <a:cs typeface="HarmonyOS Sans SC" charset="0"/>
              </a:rPr>
              <a:t>. </a:t>
            </a:r>
            <a:r>
              <a:rPr lang="en-US" altLang="zh-CN" sz="3200" dirty="0">
                <a:latin typeface="HarmonyOS Sans SC" charset="0"/>
                <a:cs typeface="HarmonyOS Sans SC" charset="0"/>
              </a:rPr>
              <a:t>Jumping Steps</a:t>
            </a:r>
            <a:endParaRPr lang="en-US" altLang="zh-CN" sz="3200" dirty="0">
              <a:latin typeface="HarmonyOS Sans SC" charset="0"/>
              <a:cs typeface="HarmonyOS Sans SC" charset="0"/>
            </a:endParaRPr>
          </a:p>
        </p:txBody>
      </p: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1" name="图片 10"/>
          <p:cNvPicPr>
            <a:picLocks noChangeAspect="1"/>
          </p:cNvPicPr>
          <p:nvPr/>
        </p:nvPicPr>
        <p:blipFill>
          <a:blip r:embed="rId4"/>
          <a:stretch>
            <a:fillRect/>
          </a:stretch>
        </p:blipFill>
        <p:spPr>
          <a:xfrm>
            <a:off x="670560" y="1327223"/>
            <a:ext cx="10738489" cy="4649027"/>
          </a:xfrm>
          <a:prstGeom prst="rect">
            <a:avLst/>
          </a:prstGeom>
        </p:spPr>
      </p:pic>
      <p:sp>
        <p:nvSpPr>
          <p:cNvPr id="2" name="文本框 1"/>
          <p:cNvSpPr txBox="1"/>
          <p:nvPr/>
        </p:nvSpPr>
        <p:spPr>
          <a:xfrm>
            <a:off x="670560" y="6413391"/>
            <a:ext cx="2941320" cy="276999"/>
          </a:xfrm>
          <a:prstGeom prst="rect">
            <a:avLst/>
          </a:prstGeom>
          <a:noFill/>
        </p:spPr>
        <p:txBody>
          <a:bodyPr wrap="square" rtlCol="0">
            <a:spAutoFit/>
          </a:bodyPr>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0" name="文本框 9"/>
          <p:cNvSpPr txBox="1"/>
          <p:nvPr/>
        </p:nvSpPr>
        <p:spPr>
          <a:xfrm>
            <a:off x="8686802" y="6413391"/>
            <a:ext cx="2941320" cy="276999"/>
          </a:xfrm>
          <a:prstGeom prst="rect">
            <a:avLst/>
          </a:prstGeom>
          <a:noFill/>
        </p:spPr>
        <p:txBody>
          <a:bodyPr wrap="square" rtlCol="0">
            <a:spAutoFit/>
          </a:bodyPr>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13"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lvl="0" algn="l" defTabSz="914400">
              <a:lnSpc>
                <a:spcPct val="90000"/>
              </a:lnSpc>
              <a:spcBef>
                <a:spcPct val="0"/>
              </a:spcBef>
              <a:buNone/>
              <a:defRPr sz="3500" b="0" i="0" kern="1200">
                <a:solidFill>
                  <a:srgbClr val="00BF80"/>
                </a:solidFill>
                <a:latin typeface="HarmonyOS Sans SC Medium"/>
                <a:ea typeface="HarmonyOS Sans SC Medium"/>
              </a:defRPr>
            </a:lvl1pPr>
          </a:lstStyle>
          <a:p>
            <a:r>
              <a:rPr lang="zh-CN" altLang="zh-CN" sz="3200" dirty="0">
                <a:latin typeface="HarmonyOS Sans SC" charset="0"/>
                <a:cs typeface="HarmonyOS Sans SC" charset="0"/>
              </a:rPr>
              <a:t>Problem </a:t>
            </a:r>
            <a:r>
              <a:rPr lang="en-US" altLang="zh-CN" sz="3200" dirty="0">
                <a:latin typeface="HarmonyOS Sans SC" charset="0"/>
                <a:cs typeface="HarmonyOS Sans SC" charset="0"/>
              </a:rPr>
              <a:t>H</a:t>
            </a:r>
            <a:r>
              <a:rPr lang="zh-CN" altLang="zh-CN" sz="3200" dirty="0">
                <a:latin typeface="HarmonyOS Sans SC" charset="0"/>
                <a:cs typeface="HarmonyOS Sans SC" charset="0"/>
              </a:rPr>
              <a:t>. </a:t>
            </a:r>
            <a:r>
              <a:rPr lang="en-US" altLang="zh-CN" sz="3200" dirty="0">
                <a:latin typeface="HarmonyOS Sans SC" charset="0"/>
                <a:cs typeface="HarmonyOS Sans SC" charset="0"/>
              </a:rPr>
              <a:t>Jumping Steps</a:t>
            </a:r>
            <a:endParaRPr lang="en-US" altLang="zh-CN" sz="3200" dirty="0">
              <a:latin typeface="HarmonyOS Sans SC" charset="0"/>
              <a:cs typeface="HarmonyOS Sans SC" charset="0"/>
            </a:endParaRPr>
          </a:p>
        </p:txBody>
      </p: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1" name="图片 10"/>
          <p:cNvPicPr>
            <a:picLocks noChangeAspect="1"/>
          </p:cNvPicPr>
          <p:nvPr/>
        </p:nvPicPr>
        <p:blipFill>
          <a:blip r:embed="rId4"/>
          <a:stretch>
            <a:fillRect/>
          </a:stretch>
        </p:blipFill>
        <p:spPr>
          <a:xfrm>
            <a:off x="787391" y="1807951"/>
            <a:ext cx="10723900" cy="3150992"/>
          </a:xfrm>
          <a:prstGeom prst="rect">
            <a:avLst/>
          </a:prstGeom>
        </p:spPr>
      </p:pic>
      <p:sp>
        <p:nvSpPr>
          <p:cNvPr id="2" name="文本框 1"/>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0" name="文本框 9"/>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13"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lvl="0" algn="l" defTabSz="914400">
              <a:lnSpc>
                <a:spcPct val="90000"/>
              </a:lnSpc>
              <a:spcBef>
                <a:spcPct val="0"/>
              </a:spcBef>
              <a:buNone/>
              <a:defRPr sz="3500" b="0" i="0" kern="1200">
                <a:solidFill>
                  <a:srgbClr val="00BF80"/>
                </a:solidFill>
                <a:latin typeface="HarmonyOS Sans SC Medium"/>
                <a:ea typeface="HarmonyOS Sans SC Medium"/>
              </a:defRPr>
            </a:lvl1pPr>
          </a:lstStyle>
          <a:p>
            <a:r>
              <a:rPr lang="zh-CN" altLang="zh-CN" sz="3200" dirty="0">
                <a:latin typeface="HarmonyOS Sans SC" charset="0"/>
                <a:cs typeface="HarmonyOS Sans SC" charset="0"/>
              </a:rPr>
              <a:t>Problem </a:t>
            </a:r>
            <a:r>
              <a:rPr lang="en-US" altLang="zh-CN" sz="3200" dirty="0">
                <a:latin typeface="HarmonyOS Sans SC" charset="0"/>
                <a:cs typeface="HarmonyOS Sans SC" charset="0"/>
              </a:rPr>
              <a:t>H</a:t>
            </a:r>
            <a:r>
              <a:rPr lang="zh-CN" altLang="zh-CN" sz="3200" dirty="0">
                <a:latin typeface="HarmonyOS Sans SC" charset="0"/>
                <a:cs typeface="HarmonyOS Sans SC" charset="0"/>
              </a:rPr>
              <a:t>. </a:t>
            </a:r>
            <a:r>
              <a:rPr lang="en-US" altLang="zh-CN" sz="3200" dirty="0">
                <a:latin typeface="HarmonyOS Sans SC" charset="0"/>
                <a:cs typeface="HarmonyOS Sans SC" charset="0"/>
              </a:rPr>
              <a:t>Jumping Steps</a:t>
            </a:r>
            <a:endParaRPr lang="en-US" altLang="zh-CN" sz="3200" dirty="0">
              <a:latin typeface="HarmonyOS Sans SC" charset="0"/>
              <a:cs typeface="HarmonyOS Sans SC" charset="0"/>
            </a:endParaRPr>
          </a:p>
        </p:txBody>
      </p: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1" name="图片 10"/>
          <p:cNvPicPr>
            <a:picLocks noChangeAspect="1"/>
          </p:cNvPicPr>
          <p:nvPr/>
        </p:nvPicPr>
        <p:blipFill>
          <a:blip r:embed="rId4"/>
          <a:stretch>
            <a:fillRect/>
          </a:stretch>
        </p:blipFill>
        <p:spPr>
          <a:xfrm>
            <a:off x="1538462" y="974371"/>
            <a:ext cx="8936797" cy="5384752"/>
          </a:xfrm>
          <a:prstGeom prst="rect">
            <a:avLst/>
          </a:prstGeom>
        </p:spPr>
      </p:pic>
      <p:sp>
        <p:nvSpPr>
          <p:cNvPr id="2" name="文本框 1"/>
          <p:cNvSpPr txBox="1"/>
          <p:nvPr/>
        </p:nvSpPr>
        <p:spPr>
          <a:xfrm>
            <a:off x="670560" y="6413391"/>
            <a:ext cx="2941320" cy="276999"/>
          </a:xfrm>
          <a:prstGeom prst="rect">
            <a:avLst/>
          </a:prstGeom>
          <a:noFill/>
        </p:spPr>
        <p:txBody>
          <a:bodyPr wrap="square" rtlCol="0">
            <a:spAutoFit/>
          </a:bodyPr>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0" name="文本框 9"/>
          <p:cNvSpPr txBox="1"/>
          <p:nvPr/>
        </p:nvSpPr>
        <p:spPr>
          <a:xfrm>
            <a:off x="8686802" y="6413391"/>
            <a:ext cx="2941320" cy="276999"/>
          </a:xfrm>
          <a:prstGeom prst="rect">
            <a:avLst/>
          </a:prstGeom>
          <a:noFill/>
        </p:spPr>
        <p:txBody>
          <a:bodyPr wrap="square" rtlCol="0">
            <a:spAutoFit/>
          </a:bodyPr>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13"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lvl="0" algn="l" defTabSz="914400">
              <a:lnSpc>
                <a:spcPct val="90000"/>
              </a:lnSpc>
              <a:spcBef>
                <a:spcPct val="0"/>
              </a:spcBef>
              <a:buNone/>
              <a:defRPr sz="3500" b="0" i="0" kern="1200">
                <a:solidFill>
                  <a:srgbClr val="00BF80"/>
                </a:solidFill>
                <a:latin typeface="HarmonyOS Sans SC Medium"/>
                <a:ea typeface="HarmonyOS Sans SC Medium"/>
              </a:defRPr>
            </a:lvl1pPr>
          </a:lstStyle>
          <a:p>
            <a:r>
              <a:rPr lang="zh-CN" altLang="zh-CN" sz="3200" dirty="0">
                <a:latin typeface="HarmonyOS Sans SC" charset="0"/>
                <a:cs typeface="HarmonyOS Sans SC" charset="0"/>
              </a:rPr>
              <a:t>Problem </a:t>
            </a:r>
            <a:r>
              <a:rPr lang="en-US" altLang="zh-CN" sz="3200" dirty="0">
                <a:latin typeface="HarmonyOS Sans SC" charset="0"/>
                <a:cs typeface="HarmonyOS Sans SC" charset="0"/>
              </a:rPr>
              <a:t>H</a:t>
            </a:r>
            <a:r>
              <a:rPr lang="zh-CN" altLang="zh-CN" sz="3200" dirty="0">
                <a:latin typeface="HarmonyOS Sans SC" charset="0"/>
                <a:cs typeface="HarmonyOS Sans SC" charset="0"/>
              </a:rPr>
              <a:t>. </a:t>
            </a:r>
            <a:r>
              <a:rPr lang="en-US" altLang="zh-CN" sz="3200" dirty="0">
                <a:latin typeface="HarmonyOS Sans SC" charset="0"/>
                <a:cs typeface="HarmonyOS Sans SC" charset="0"/>
              </a:rPr>
              <a:t>Jumping Steps</a:t>
            </a:r>
            <a:endParaRPr lang="en-US" altLang="zh-CN" sz="3200" dirty="0">
              <a:latin typeface="HarmonyOS Sans SC" charset="0"/>
              <a:cs typeface="HarmonyOS Sans SC" charset="0"/>
            </a:endParaRPr>
          </a:p>
        </p:txBody>
      </p: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0" name="图片 9"/>
          <p:cNvPicPr>
            <a:picLocks noChangeAspect="1"/>
          </p:cNvPicPr>
          <p:nvPr/>
        </p:nvPicPr>
        <p:blipFill>
          <a:blip r:embed="rId4"/>
          <a:stretch>
            <a:fillRect/>
          </a:stretch>
        </p:blipFill>
        <p:spPr>
          <a:xfrm>
            <a:off x="1955328" y="884397"/>
            <a:ext cx="8173138" cy="5485919"/>
          </a:xfrm>
          <a:prstGeom prst="rect">
            <a:avLst/>
          </a:prstGeom>
        </p:spPr>
      </p:pic>
      <p:sp>
        <p:nvSpPr>
          <p:cNvPr id="14" name="文本框 13"/>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5" name="文本框 14"/>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16"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I. Line</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简单题</a:t>
            </a:r>
            <a:endParaRPr kumimoji="1" lang="zh-CN" altLang="en-US" sz="2800" dirty="0">
              <a:solidFill>
                <a:schemeClr val="tx2"/>
              </a:solidFill>
            </a:endParaRPr>
          </a:p>
          <a:p>
            <a:endParaRPr kumimoji="1" lang="en-US" altLang="zh-CN" sz="2800" dirty="0">
              <a:solidFill>
                <a:schemeClr val="tx2"/>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200454"/>
                <a:ext cx="10515600" cy="386420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手玩 </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𝑛</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2</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 发现是平行四边形</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考虑更高维的情况</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发现平移复制 </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𝑘</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 次</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本质是高维立方体在平面上的投影</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200454"/>
                <a:ext cx="10515600" cy="3864205"/>
              </a:xfrm>
              <a:prstGeom prst="rect">
                <a:avLst/>
              </a:prstGeom>
              <a:blipFill rotWithShape="1">
                <a:blip r:embed="rId3"/>
                <a:stretch>
                  <a:fillRect t="-5" b="11"/>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J. Number Game</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小清新签到题</a:t>
            </a:r>
            <a:endParaRPr kumimoji="1" lang="zh-CN" altLang="en-US" sz="2800" dirty="0">
              <a:solidFill>
                <a:schemeClr val="tx2"/>
              </a:solidFill>
            </a:endParaRPr>
          </a:p>
          <a:p>
            <a:endParaRPr kumimoji="1" lang="en-US" altLang="zh-CN" sz="2800" dirty="0">
              <a:solidFill>
                <a:schemeClr val="tx2"/>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200454"/>
                <a:ext cx="10515600" cy="386420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发现做两次 </a:t>
                </a:r>
                <a14:m>
                  <m:oMath xmlns:m="http://schemas.openxmlformats.org/officeDocument/2006/math">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𝐵</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𝐴</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𝐵</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等于没做，做两次 </a:t>
                </a:r>
                <a14:m>
                  <m:oMath xmlns:m="http://schemas.openxmlformats.org/officeDocument/2006/math">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𝐶</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𝐵</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𝐶</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等于没做，所以两个操作必然会交替的进行。</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若两个操作使用次数相等，则 </a:t>
                </a:r>
                <a14:m>
                  <m:oMath xmlns:m="http://schemas.openxmlformats.org/officeDocument/2006/math">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𝐶</m:t>
                    </m:r>
                  </m:oMath>
                </a14:m>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可以成为的集合 </a:t>
                </a:r>
                <a14:m>
                  <m:oMath xmlns:m="http://schemas.openxmlformats.org/officeDocument/2006/math">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𝑆</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26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𝐶</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𝑘</m:t>
                    </m:r>
                    <m:r>
                      <a:rPr kumimoji="1" lang="en-US" altLang="zh-CN" sz="26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𝐴</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2</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𝐵</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，若次数不等，则 </a:t>
                </a:r>
                <a14:m>
                  <m:oMath xmlns:m="http://schemas.openxmlformats.org/officeDocument/2006/math">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𝑆</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26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𝐵</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𝐶</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err="1">
                        <a:solidFill>
                          <a:schemeClr val="tx2"/>
                        </a:solidFill>
                        <a:latin typeface="Cambria Math" panose="02040503050406030204" charset="0"/>
                        <a:ea typeface="HarmonyOS Sans SC Light" pitchFamily="2" charset="-122"/>
                        <a:cs typeface="Cambria Math" panose="02040503050406030204" charset="0"/>
                      </a:rPr>
                      <m:t>𝑘</m:t>
                    </m:r>
                    <m:r>
                      <a:rPr kumimoji="1" lang="en-US" altLang="zh-CN" sz="2600" b="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𝐴</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2</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𝐵</m:t>
                    </m:r>
                    <m:r>
                      <a:rPr kumimoji="1" lang="en-US" altLang="zh-CN" sz="2600" i="1" dirty="0">
                        <a:solidFill>
                          <a:schemeClr val="tx2"/>
                        </a:solidFill>
                        <a:latin typeface="Cambria Math" panose="02040503050406030204" charset="0"/>
                        <a:ea typeface="HarmonyOS Sans SC Light" pitchFamily="2" charset="-122"/>
                        <a:cs typeface="Cambria Math" panose="02040503050406030204" charset="0"/>
                      </a:rPr>
                      <m:t>)}</m:t>
                    </m:r>
                  </m:oMath>
                </a14:m>
                <a:endParaRPr kumimoji="1" lang="en-US" altLang="zh-CN"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注意特判 </a:t>
                </a:r>
                <a14:m>
                  <m:oMath xmlns:m="http://schemas.openxmlformats.org/officeDocument/2006/math">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𝐴</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2</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2600" i="1" dirty="0" smtClean="0">
                        <a:solidFill>
                          <a:schemeClr val="tx2"/>
                        </a:solidFill>
                        <a:latin typeface="Cambria Math" panose="02040503050406030204" charset="0"/>
                        <a:ea typeface="HarmonyOS Sans SC Light" pitchFamily="2" charset="-122"/>
                        <a:cs typeface="Cambria Math" panose="02040503050406030204" charset="0"/>
                      </a:rPr>
                      <m:t>𝐵</m:t>
                    </m:r>
                  </m:oMath>
                </a14:m>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的情况。</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200454"/>
                <a:ext cx="10515600" cy="3864205"/>
              </a:xfrm>
              <a:prstGeom prst="rect">
                <a:avLst/>
              </a:prstGeom>
              <a:blipFill rotWithShape="1">
                <a:blip r:embed="rId3"/>
                <a:stretch>
                  <a:fillRect t="-5" b="11"/>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80476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latin typeface="HarmonyOS Sans SC" charset="0"/>
                <a:cs typeface="HarmonyOS Sans SC" charset="0"/>
              </a:rPr>
              <a:t>Problem K.</a:t>
            </a:r>
            <a:r>
              <a:rPr kumimoji="1" lang="zh-CN" altLang="en-US" dirty="0">
                <a:latin typeface="HarmonyOS Sans SC" charset="0"/>
                <a:cs typeface="HarmonyOS Sans SC" charset="0"/>
              </a:rPr>
              <a:t> </a:t>
            </a:r>
            <a:r>
              <a:rPr kumimoji="1" lang="en-US" altLang="zh-CN" dirty="0" err="1">
                <a:latin typeface="HarmonyOS Sans SC" charset="0"/>
                <a:cs typeface="HarmonyOS Sans SC" charset="0"/>
              </a:rPr>
              <a:t>SolarPea</a:t>
            </a:r>
            <a:r>
              <a:rPr kumimoji="1" lang="en-US" altLang="zh-CN" dirty="0">
                <a:latin typeface="HarmonyOS Sans SC" charset="0"/>
                <a:cs typeface="HarmonyOS Sans SC" charset="0"/>
              </a:rPr>
              <a:t> and Inversion</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2" name="图片 1"/>
          <p:cNvPicPr>
            <a:picLocks noChangeAspect="1"/>
          </p:cNvPicPr>
          <p:nvPr/>
        </p:nvPicPr>
        <p:blipFill>
          <a:blip r:embed="rId4"/>
          <a:stretch>
            <a:fillRect/>
          </a:stretch>
        </p:blipFill>
        <p:spPr>
          <a:xfrm>
            <a:off x="1638300" y="1589405"/>
            <a:ext cx="8916035" cy="43992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80476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latin typeface="HarmonyOS Sans SC" charset="0"/>
                <a:cs typeface="HarmonyOS Sans SC" charset="0"/>
              </a:rPr>
              <a:t>Problem K. </a:t>
            </a:r>
            <a:r>
              <a:rPr kumimoji="1" lang="en-US" altLang="zh-CN" dirty="0" err="1">
                <a:latin typeface="HarmonyOS Sans SC" charset="0"/>
                <a:cs typeface="HarmonyOS Sans SC" charset="0"/>
              </a:rPr>
              <a:t>SolarPea</a:t>
            </a:r>
            <a:r>
              <a:rPr kumimoji="1" lang="en-US" altLang="zh-CN" dirty="0">
                <a:latin typeface="HarmonyOS Sans SC" charset="0"/>
                <a:cs typeface="HarmonyOS Sans SC" charset="0"/>
              </a:rPr>
              <a:t> and Inversion</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1" name="图片 10"/>
          <p:cNvPicPr>
            <a:picLocks noChangeAspect="1"/>
          </p:cNvPicPr>
          <p:nvPr/>
        </p:nvPicPr>
        <p:blipFill>
          <a:blip r:embed="rId4"/>
          <a:stretch>
            <a:fillRect/>
          </a:stretch>
        </p:blipFill>
        <p:spPr>
          <a:xfrm>
            <a:off x="1581785" y="1924685"/>
            <a:ext cx="9135110" cy="3618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80476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latin typeface="HarmonyOS Sans SC" charset="0"/>
                <a:cs typeface="HarmonyOS Sans SC" charset="0"/>
              </a:rPr>
              <a:t>Problem K. </a:t>
            </a:r>
            <a:r>
              <a:rPr kumimoji="1" lang="en-US" altLang="zh-CN" dirty="0" err="1">
                <a:latin typeface="HarmonyOS Sans SC" charset="0"/>
                <a:cs typeface="HarmonyOS Sans SC" charset="0"/>
              </a:rPr>
              <a:t>SolarPea</a:t>
            </a:r>
            <a:r>
              <a:rPr kumimoji="1" lang="en-US" altLang="zh-CN" dirty="0">
                <a:latin typeface="HarmonyOS Sans SC" charset="0"/>
                <a:cs typeface="HarmonyOS Sans SC" charset="0"/>
              </a:rPr>
              <a:t> and Inversion</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0" name="图片 9" descr="PFUQNKO9JV{)JLWK57M]~I8"/>
          <p:cNvPicPr>
            <a:picLocks noChangeAspect="1"/>
          </p:cNvPicPr>
          <p:nvPr/>
        </p:nvPicPr>
        <p:blipFill>
          <a:blip r:embed="rId4"/>
          <a:stretch>
            <a:fillRect/>
          </a:stretch>
        </p:blipFill>
        <p:spPr>
          <a:xfrm>
            <a:off x="1203325" y="1889125"/>
            <a:ext cx="10355580" cy="33959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B. </a:t>
            </a:r>
            <a:r>
              <a:rPr lang="en-US" altLang="zh-CN" dirty="0" err="1">
                <a:latin typeface="HarmonyOS Sans SC" charset="0"/>
                <a:cs typeface="HarmonyOS Sans SC" charset="0"/>
              </a:rPr>
              <a:t>Eezie</a:t>
            </a:r>
            <a:r>
              <a:rPr lang="en-US" altLang="zh-CN" dirty="0">
                <a:latin typeface="HarmonyOS Sans SC" charset="0"/>
                <a:cs typeface="HarmonyOS Sans SC" charset="0"/>
              </a:rPr>
              <a:t> and pie</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p:cNvSpPr txBox="1"/>
          <p:nvPr/>
        </p:nvSpPr>
        <p:spPr>
          <a:xfrm>
            <a:off x="838200" y="1974426"/>
            <a:ext cx="10515600" cy="386420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现在我们需要快速求出一个点的 𝑘 级祖先。</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在 </a:t>
            </a:r>
            <a:r>
              <a:rPr kumimoji="1" lang="en-US" altLang="zh-CN" sz="2600" dirty="0" err="1">
                <a:solidFill>
                  <a:schemeClr val="tx2"/>
                </a:solidFill>
                <a:latin typeface="HarmonyOS Sans SC Light" pitchFamily="2" charset="-122"/>
                <a:ea typeface="HarmonyOS Sans SC Light" pitchFamily="2" charset="-122"/>
                <a:cs typeface="Cambria Math" panose="02040503050406030204" charset="0"/>
              </a:rPr>
              <a:t>dfs</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时维护 </a:t>
            </a:r>
            <a:r>
              <a:rPr kumimoji="1" lang="en-US" altLang="zh-CN" sz="2600" dirty="0" err="1">
                <a:solidFill>
                  <a:schemeClr val="tx2"/>
                </a:solidFill>
                <a:latin typeface="HarmonyOS Sans SC Light" pitchFamily="2" charset="-122"/>
                <a:ea typeface="HarmonyOS Sans SC Light" pitchFamily="2" charset="-122"/>
                <a:cs typeface="Cambria Math" panose="02040503050406030204" charset="0"/>
              </a:rPr>
              <a:t>dfs</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栈，那么访问到点 𝑖 时，它的 𝑘 级祖先一定在当前栈内向下 𝑘 个。利用这个性质，可以 𝑂</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𝑁</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求出所有的祖先。</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其实也可以利用长链剖分求 𝑘 级祖先，不过写起来麻烦，常数又大。</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还存在一些 𝑂</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𝑁 𝑙𝑜𝑔 𝑁</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rPr>
              <a:t>) </a:t>
            </a: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a:t>的解法，例如树上差分或数据结构维护。如果写得常数很小，可能也能通过本题？</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p:txBody>
      </p: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80476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latin typeface="HarmonyOS Sans SC" charset="0"/>
                <a:cs typeface="HarmonyOS Sans SC" charset="0"/>
              </a:rPr>
              <a:t>Problem K. </a:t>
            </a:r>
            <a:r>
              <a:rPr kumimoji="1" lang="en-US" altLang="zh-CN" dirty="0" err="1">
                <a:latin typeface="HarmonyOS Sans SC" charset="0"/>
                <a:cs typeface="HarmonyOS Sans SC" charset="0"/>
              </a:rPr>
              <a:t>SolarPea</a:t>
            </a:r>
            <a:r>
              <a:rPr kumimoji="1" lang="en-US" altLang="zh-CN" dirty="0">
                <a:latin typeface="HarmonyOS Sans SC" charset="0"/>
                <a:cs typeface="HarmonyOS Sans SC" charset="0"/>
              </a:rPr>
              <a:t> and Inversion</a:t>
            </a:r>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0" name="图片 9" descr="W4JR_Y}GC3D)%HQDMUEXJNU"/>
          <p:cNvPicPr>
            <a:picLocks noChangeAspect="1"/>
          </p:cNvPicPr>
          <p:nvPr/>
        </p:nvPicPr>
        <p:blipFill>
          <a:blip r:embed="rId4"/>
          <a:stretch>
            <a:fillRect/>
          </a:stretch>
        </p:blipFill>
        <p:spPr>
          <a:xfrm>
            <a:off x="1235075" y="1730375"/>
            <a:ext cx="9481185" cy="41294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sz="3200" dirty="0">
                <a:latin typeface="HarmonyOS Sans SC" charset="0"/>
                <a:cs typeface="HarmonyOS Sans SC" charset="0"/>
              </a:rPr>
              <a:t>Problem </a:t>
            </a:r>
            <a:r>
              <a:rPr kumimoji="1" lang="en-US" altLang="zh-CN" sz="3200" dirty="0">
                <a:latin typeface="HarmonyOS Sans SC" charset="0"/>
                <a:cs typeface="HarmonyOS Sans SC" charset="0"/>
              </a:rPr>
              <a:t>L</a:t>
            </a:r>
            <a:r>
              <a:rPr kumimoji="1" lang="zh-CN" altLang="en-US" sz="3200" dirty="0">
                <a:latin typeface="HarmonyOS Sans SC" charset="0"/>
                <a:cs typeface="HarmonyOS Sans SC" charset="0"/>
              </a:rPr>
              <a:t>. </a:t>
            </a:r>
            <a:r>
              <a:rPr kumimoji="1" lang="en-US" altLang="zh-CN" sz="3200" dirty="0">
                <a:latin typeface="HarmonyOS Sans SC" charset="0"/>
                <a:cs typeface="HarmonyOS Sans SC" charset="0"/>
              </a:rPr>
              <a:t>Striking String Problem</a:t>
            </a:r>
            <a:endParaRPr kumimoji="1" lang="en-US" altLang="zh-CN" sz="3200"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2" name="图片 1" descr="wjz1_0"/>
          <p:cNvPicPr>
            <a:picLocks noChangeAspect="1"/>
          </p:cNvPicPr>
          <p:nvPr/>
        </p:nvPicPr>
        <p:blipFill>
          <a:blip r:embed="rId4"/>
          <a:stretch>
            <a:fillRect/>
          </a:stretch>
        </p:blipFill>
        <p:spPr>
          <a:xfrm>
            <a:off x="601980" y="2173605"/>
            <a:ext cx="10988675" cy="15760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sz="3200" dirty="0">
                <a:latin typeface="HarmonyOS Sans SC" charset="0"/>
                <a:cs typeface="HarmonyOS Sans SC" charset="0"/>
              </a:rPr>
              <a:t>Problem </a:t>
            </a:r>
            <a:r>
              <a:rPr kumimoji="1" lang="en-US" altLang="zh-CN" sz="3200" dirty="0">
                <a:latin typeface="HarmonyOS Sans SC" charset="0"/>
                <a:cs typeface="HarmonyOS Sans SC" charset="0"/>
              </a:rPr>
              <a:t>L</a:t>
            </a:r>
            <a:r>
              <a:rPr kumimoji="1" lang="zh-CN" altLang="en-US" sz="3200" dirty="0">
                <a:latin typeface="HarmonyOS Sans SC" charset="0"/>
                <a:cs typeface="HarmonyOS Sans SC" charset="0"/>
              </a:rPr>
              <a:t>. </a:t>
            </a:r>
            <a:r>
              <a:rPr kumimoji="1" lang="en-US" altLang="zh-CN" sz="3200" dirty="0">
                <a:latin typeface="HarmonyOS Sans SC" charset="0"/>
                <a:cs typeface="HarmonyOS Sans SC" charset="0"/>
              </a:rPr>
              <a:t>Striking String Problem</a:t>
            </a:r>
            <a:endParaRPr kumimoji="1" lang="en-US" altLang="zh-CN" sz="3200"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0" name="图片 9" descr="wjz1_1"/>
          <p:cNvPicPr>
            <a:picLocks noChangeAspect="1"/>
          </p:cNvPicPr>
          <p:nvPr/>
        </p:nvPicPr>
        <p:blipFill>
          <a:blip r:embed="rId4"/>
          <a:stretch>
            <a:fillRect/>
          </a:stretch>
        </p:blipFill>
        <p:spPr>
          <a:xfrm>
            <a:off x="1291590" y="1339850"/>
            <a:ext cx="9715500" cy="42767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sz="3200" dirty="0">
                <a:latin typeface="HarmonyOS Sans SC" charset="0"/>
                <a:cs typeface="HarmonyOS Sans SC" charset="0"/>
              </a:rPr>
              <a:t>Problem </a:t>
            </a:r>
            <a:r>
              <a:rPr kumimoji="1" lang="en-US" altLang="zh-CN" sz="3200" dirty="0">
                <a:latin typeface="HarmonyOS Sans SC" charset="0"/>
                <a:cs typeface="HarmonyOS Sans SC" charset="0"/>
              </a:rPr>
              <a:t>L</a:t>
            </a:r>
            <a:r>
              <a:rPr kumimoji="1" lang="zh-CN" altLang="en-US" sz="3200" dirty="0">
                <a:latin typeface="HarmonyOS Sans SC" charset="0"/>
                <a:cs typeface="HarmonyOS Sans SC" charset="0"/>
              </a:rPr>
              <a:t>. </a:t>
            </a:r>
            <a:r>
              <a:rPr kumimoji="1" lang="en-US" altLang="zh-CN" sz="3200" dirty="0">
                <a:latin typeface="HarmonyOS Sans SC" charset="0"/>
                <a:cs typeface="HarmonyOS Sans SC" charset="0"/>
              </a:rPr>
              <a:t>Striking String Problem</a:t>
            </a:r>
            <a:endParaRPr kumimoji="1" lang="en-US" altLang="zh-CN" sz="3200"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2" name="图片 1" descr="wjz1_2"/>
          <p:cNvPicPr>
            <a:picLocks noChangeAspect="1"/>
          </p:cNvPicPr>
          <p:nvPr/>
        </p:nvPicPr>
        <p:blipFill>
          <a:blip r:embed="rId4"/>
          <a:stretch>
            <a:fillRect/>
          </a:stretch>
        </p:blipFill>
        <p:spPr>
          <a:xfrm>
            <a:off x="790575" y="1066165"/>
            <a:ext cx="10610850" cy="50863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pic>
        <p:nvPicPr>
          <p:cNvPr id="10" name="图片 9" descr="wjz1_3"/>
          <p:cNvPicPr>
            <a:picLocks noChangeAspect="1"/>
          </p:cNvPicPr>
          <p:nvPr/>
        </p:nvPicPr>
        <p:blipFill>
          <a:blip r:embed="rId3"/>
          <a:stretch>
            <a:fillRect/>
          </a:stretch>
        </p:blipFill>
        <p:spPr>
          <a:xfrm>
            <a:off x="1018540" y="919480"/>
            <a:ext cx="10154285" cy="5938520"/>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
        <p:nvSpPr>
          <p:cNvPr id="6" name="标题 1"/>
          <p:cNvSpPr txBox="1"/>
          <p:nvPr/>
        </p:nvSpPr>
        <p:spPr>
          <a:xfrm>
            <a:off x="502920" y="40725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sz="3200" dirty="0">
                <a:latin typeface="HarmonyOS Sans SC" charset="0"/>
                <a:cs typeface="HarmonyOS Sans SC" charset="0"/>
              </a:rPr>
              <a:t>Problem </a:t>
            </a:r>
            <a:r>
              <a:rPr kumimoji="1" lang="en-US" altLang="zh-CN" sz="3200" dirty="0">
                <a:latin typeface="HarmonyOS Sans SC" charset="0"/>
                <a:cs typeface="HarmonyOS Sans SC" charset="0"/>
              </a:rPr>
              <a:t>L</a:t>
            </a:r>
            <a:r>
              <a:rPr kumimoji="1" lang="zh-CN" altLang="en-US" sz="3200" dirty="0">
                <a:latin typeface="HarmonyOS Sans SC" charset="0"/>
                <a:cs typeface="HarmonyOS Sans SC" charset="0"/>
              </a:rPr>
              <a:t>. </a:t>
            </a:r>
            <a:r>
              <a:rPr kumimoji="1" lang="en-US" altLang="zh-CN" sz="3200" dirty="0">
                <a:latin typeface="HarmonyOS Sans SC" charset="0"/>
                <a:cs typeface="HarmonyOS Sans SC" charset="0"/>
              </a:rPr>
              <a:t>Striking String Problem</a:t>
            </a:r>
            <a:endParaRPr kumimoji="1" lang="en-US" altLang="zh-CN" sz="3200" dirty="0">
              <a:latin typeface="HarmonyOS Sans SC" charset="0"/>
              <a:cs typeface="HarmonyOS Sans SC" charset="0"/>
            </a:endParaRPr>
          </a:p>
        </p:txBody>
      </p:sp>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502920" y="40725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sz="3200" dirty="0">
                <a:latin typeface="HarmonyOS Sans SC" charset="0"/>
                <a:cs typeface="HarmonyOS Sans SC" charset="0"/>
              </a:rPr>
              <a:t>Problem </a:t>
            </a:r>
            <a:r>
              <a:rPr kumimoji="1" lang="en-US" altLang="zh-CN" sz="3200" dirty="0">
                <a:latin typeface="HarmonyOS Sans SC" charset="0"/>
                <a:cs typeface="HarmonyOS Sans SC" charset="0"/>
              </a:rPr>
              <a:t>L</a:t>
            </a:r>
            <a:r>
              <a:rPr kumimoji="1" lang="zh-CN" altLang="en-US" sz="3200" dirty="0">
                <a:latin typeface="HarmonyOS Sans SC" charset="0"/>
                <a:cs typeface="HarmonyOS Sans SC" charset="0"/>
              </a:rPr>
              <a:t>. </a:t>
            </a:r>
            <a:r>
              <a:rPr kumimoji="1" lang="en-US" altLang="zh-CN" sz="3200" dirty="0">
                <a:latin typeface="HarmonyOS Sans SC" charset="0"/>
                <a:cs typeface="HarmonyOS Sans SC" charset="0"/>
              </a:rPr>
              <a:t>Striking String Problem</a:t>
            </a:r>
            <a:endParaRPr kumimoji="1" lang="en-US" altLang="zh-CN" sz="3200"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10" name="图片 9" descr="wjz1_4"/>
          <p:cNvPicPr>
            <a:picLocks noChangeAspect="1"/>
          </p:cNvPicPr>
          <p:nvPr/>
        </p:nvPicPr>
        <p:blipFill>
          <a:blip r:embed="rId4"/>
          <a:stretch>
            <a:fillRect/>
          </a:stretch>
        </p:blipFill>
        <p:spPr>
          <a:xfrm>
            <a:off x="487680" y="2036445"/>
            <a:ext cx="11140440" cy="278511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M. Z-game on grid</a:t>
            </a:r>
            <a:endParaRPr lang="en-US" altLang="zh-CN" dirty="0">
              <a:latin typeface="HarmonyOS Sans SC" charset="0"/>
              <a:cs typeface="HarmonyOS Sans SC" charset="0"/>
            </a:endParaRPr>
          </a:p>
          <a:p>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标题 1"/>
              <p:cNvSpPr txBox="1"/>
              <p:nvPr/>
            </p:nvSpPr>
            <p:spPr>
              <a:xfrm>
                <a:off x="838200" y="1751330"/>
                <a:ext cx="10515600" cy="431292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题意：两个人在</a:t>
                </a:r>
                <a14:m>
                  <m:oMathPara xmlns:m="http://schemas.openxmlformats.org/officeDocument/2006/math">
                    <m:oMathParaPr>
                      <m:jc m:val="centerGroup"/>
                    </m:oMathParaPr>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𝑁</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𝑀</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m:oMathPara>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的网格上轮流移动一个棋子。棋子初始位为</a:t>
                </a:r>
                <a14:m>
                  <m:oMathPara xmlns:m="http://schemas.openxmlformats.org/officeDocument/2006/math">
                    <m:oMathParaPr>
                      <m:jc m:val="centerGroup"/>
                    </m:oMathParaPr>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m:oMathPara>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，每次只能向某一维的正方向移动一格。网格上有一些特殊点，移到标 ’A’ 的点先手胜，移到标 ‘B’ 的点先手败，没有移到特殊点且不能再移动棋子则为平局。问先手是否有必胜、必平局、必败的策略。</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nSpc>
                    <a:spcPct val="120000"/>
                  </a:lnSpc>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一个局面下，对最终胜负有影响的只有棋子的位置和目前是谁的回合。棋子只能向右或向下移动，所以状态是没有后效性的。因此我们可以考虑 d</a:t>
                </a:r>
                <a:r>
                  <a:rPr kumimoji="1" lang="en-US" altLang="zh-CN" sz="2600" dirty="0">
                    <a:solidFill>
                      <a:schemeClr val="tx2"/>
                    </a:solidFill>
                    <a:latin typeface="HarmonyOS Sans SC Light" pitchFamily="2" charset="-122"/>
                    <a:ea typeface="HarmonyOS Sans SC Light" pitchFamily="2" charset="-122"/>
                    <a:cs typeface="Cambria Math" panose="02040503050406030204" charset="0"/>
                    <a:sym typeface="+mn-ea"/>
                  </a:rPr>
                  <a:t>p.</a:t>
                </a:r>
                <a:endParaRPr kumimoji="1" lang="en-US" altLang="zh-CN" sz="2600" dirty="0">
                  <a:solidFill>
                    <a:schemeClr val="tx2"/>
                  </a:solidFill>
                  <a:latin typeface="HarmonyOS Sans SC Light" pitchFamily="2" charset="-122"/>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1751330"/>
                <a:ext cx="10515600" cy="4312920"/>
              </a:xfrm>
              <a:prstGeom prst="rect">
                <a:avLst/>
              </a:prstGeom>
              <a:blipFill rotWithShape="1">
                <a:blip r:embed="rId3"/>
                <a:stretch>
                  <a:fillRect r="-10405" b="-589"/>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M. Z-game on grid</a:t>
            </a:r>
            <a:endParaRPr lang="en-US" altLang="zh-CN" dirty="0">
              <a:latin typeface="HarmonyOS Sans SC" charset="0"/>
              <a:cs typeface="HarmonyOS Sans SC" charset="0"/>
            </a:endParaRPr>
          </a:p>
          <a:p>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标题 1"/>
              <p:cNvSpPr txBox="1"/>
              <p:nvPr/>
            </p:nvSpPr>
            <p:spPr>
              <a:xfrm>
                <a:off x="838200" y="1405255"/>
                <a:ext cx="10515600" cy="487934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可以发现三种胜负结果的做法是类似的，这里我们以先手胜为例：</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gn="l">
                  <a:lnSpc>
                    <a:spcPct val="120000"/>
                  </a:lnSpc>
                  <a:buClrTx/>
                  <a:buSzTx/>
                  <a:buFont typeface="Arial" panose="020B0604020202020204" pitchFamily="34" charset="0"/>
                  <a:buChar char="•"/>
                  <a:defRPr/>
                </a:pP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endParaRPr>
              </a:p>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用一个布尔数 </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𝑑𝑝</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表示移动到</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，先手是否必胜。因为每次只能移一格，所以位置确定后也能知道当前是先手还是后手。对于先手和后手，需要分开转移：</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gn="l">
                  <a:lnSpc>
                    <a:spcPct val="120000"/>
                  </a:lnSpc>
                  <a:buClrTx/>
                  <a:buSzTx/>
                  <a:buFont typeface="Arial" panose="020B0604020202020204" pitchFamily="34" charset="0"/>
                  <a:buChar char="•"/>
                  <a:defRPr/>
                </a:pP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endParaRPr>
              </a:p>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如果现在是先手动，那么只要</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和</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中的一个能使先手必胜，</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就是先手必胜。</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endParaRPr>
              </a:p>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如果现在是后手动，那么只有</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和</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都能使先手胜,</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才能使先手必胜。</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1405255"/>
                <a:ext cx="10515600" cy="4879340"/>
              </a:xfrm>
              <a:prstGeom prst="rect">
                <a:avLst/>
              </a:prstGeom>
              <a:blipFill rotWithShape="1">
                <a:blip r:embed="rId3"/>
                <a:stretch>
                  <a:fillRect b="-2056"/>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lang="en-US" altLang="zh-CN" dirty="0">
                <a:latin typeface="HarmonyOS Sans SC" charset="0"/>
                <a:cs typeface="HarmonyOS Sans SC" charset="0"/>
              </a:rPr>
              <a:t>Problem M. Z-game on grid</a:t>
            </a:r>
            <a:endParaRPr lang="en-US" altLang="zh-CN" dirty="0">
              <a:latin typeface="HarmonyOS Sans SC" charset="0"/>
              <a:cs typeface="HarmonyOS Sans SC" charset="0"/>
            </a:endParaRPr>
          </a:p>
          <a:p>
            <a:endParaRPr kumimoji="1" lang="en-US" altLang="zh-CN" dirty="0">
              <a:latin typeface="HarmonyOS Sans SC" charset="0"/>
              <a:cs typeface="HarmonyOS Sans SC" charset="0"/>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标题 1"/>
              <p:cNvSpPr txBox="1"/>
              <p:nvPr/>
            </p:nvSpPr>
            <p:spPr>
              <a:xfrm>
                <a:off x="838200" y="1751330"/>
                <a:ext cx="10515600" cy="431292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转移方程如下：</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gn="l">
                  <a:lnSpc>
                    <a:spcPct val="120000"/>
                  </a:lnSpc>
                  <a:buClrTx/>
                  <a:buSzTx/>
                  <a:buFont typeface="Arial" panose="020B0604020202020204" pitchFamily="34" charset="0"/>
                  <a:buChar char="•"/>
                  <a:defRPr/>
                </a:pP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𝑑𝑝</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d>
                      <m:dPr>
                        <m:begChr m:val="{"/>
                        <m:endChr m:val=""/>
                        <m:ctrlP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ctrlPr>
                      </m:dPr>
                      <m:e>
                        <m:eqArr>
                          <m:eqArrPr>
                            <m:ctrlP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ctrlPr>
                          </m:eqArrPr>
                          <m:e>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𝑑𝑝</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𝑜𝑟</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𝑑𝑝</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𝑚𝑜𝑑</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2</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0</m:t>
                            </m:r>
                          </m:e>
                          <m:e>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𝑑𝑝</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𝑎𝑛𝑑</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𝑑𝑝</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𝑖</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𝑗</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𝑚𝑜𝑑</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2</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e>
                        </m:eqArr>
                      </m:e>
                    </m:d>
                  </m:oMath>
                </a14:m>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gn="l">
                  <a:lnSpc>
                    <a:spcPct val="120000"/>
                  </a:lnSpc>
                  <a:buClrTx/>
                  <a:buSzTx/>
                  <a:buFont typeface="Arial" panose="020B0604020202020204" pitchFamily="34" charset="0"/>
                  <a:buChar char="•"/>
                  <a:defRPr/>
                </a:pP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endParaRPr>
              </a:p>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这个dp的初始状态也很明确，’A’ 点</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𝑑𝑝</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值为</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1</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，’B’ 点</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𝑑𝑝</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值为</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0</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𝑛</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𝑚</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的</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𝑑𝑝</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值为</a:t>
                </a:r>
                <a14:m>
                  <m:oMath xmlns:m="http://schemas.openxmlformats.org/officeDocument/2006/math">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 </m:t>
                    </m:r>
                    <m:r>
                      <a:rPr kumimoji="1" lang="zh-CN" altLang="en-US" sz="2600" dirty="0">
                        <a:solidFill>
                          <a:schemeClr val="tx2"/>
                        </a:solidFill>
                        <a:latin typeface="HarmonyOS Sans SC Light" pitchFamily="2" charset="-122"/>
                        <a:ea typeface="HarmonyOS Sans SC Light" pitchFamily="2" charset="-122"/>
                        <a:cs typeface="Cambria Math" panose="02040503050406030204" charset="0"/>
                      </a:rPr>
                      <m:t>0</m:t>
                    </m:r>
                  </m:oMath>
                </a14:m>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。剩下的点只要从右下往左上依次转移即可。</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endParaRPr>
              </a:p>
              <a:p>
                <a:pPr marL="285750" indent="-285750" algn="l">
                  <a:lnSpc>
                    <a:spcPct val="120000"/>
                  </a:lnSpc>
                  <a:buClrTx/>
                  <a:buSzTx/>
                  <a:buFont typeface="Arial" panose="020B0604020202020204" pitchFamily="34" charset="0"/>
                  <a:buChar char="•"/>
                  <a:defRPr/>
                </a:pPr>
                <a:r>
                  <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rPr>
                  <a:t>对于必平局和先手必败的情况，转移也是类似的，只要稍微改改初始值就可以了。</a:t>
                </a:r>
                <a:endParaRPr kumimoji="1" lang="zh-CN" altLang="en-US" sz="2600" dirty="0">
                  <a:solidFill>
                    <a:schemeClr val="tx2"/>
                  </a:solidFill>
                  <a:latin typeface="HarmonyOS Sans SC Light" pitchFamily="2" charset="-122"/>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1751330"/>
                <a:ext cx="10515600" cy="4312920"/>
              </a:xfrm>
              <a:prstGeom prst="rect">
                <a:avLst/>
              </a:prstGeom>
              <a:blipFill rotWithShape="1">
                <a:blip r:embed="rId3"/>
                <a:stretch>
                  <a:fillRect b="-2547"/>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应用程序&#10;&#10;描述已自动生成"/>
          <p:cNvPicPr>
            <a:picLocks noChangeAspect="1"/>
          </p:cNvPicPr>
          <p:nvPr/>
        </p:nvPicPr>
        <p:blipFill rotWithShape="1">
          <a:blip r:embed="rId1"/>
          <a:srcRect l="129" t="-230" r="53706" b="230"/>
          <a:stretch>
            <a:fillRect/>
          </a:stretch>
        </p:blipFill>
        <p:spPr>
          <a:xfrm>
            <a:off x="0" y="-15816"/>
            <a:ext cx="12192000" cy="6880406"/>
          </a:xfrm>
          <a:prstGeom prst="rect">
            <a:avLst/>
          </a:prstGeom>
        </p:spPr>
      </p:pic>
      <p:sp>
        <p:nvSpPr>
          <p:cNvPr id="7" name="副标题 2"/>
          <p:cNvSpPr txBox="1"/>
          <p:nvPr/>
        </p:nvSpPr>
        <p:spPr>
          <a:xfrm>
            <a:off x="1524000" y="3125301"/>
            <a:ext cx="9144000" cy="102809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6500" b="1" i="0" kern="1200">
                <a:solidFill>
                  <a:schemeClr val="accent1"/>
                </a:solidFill>
                <a:latin typeface="HarmonyOS Sans SC" pitchFamily="2" charset="-122"/>
                <a:ea typeface="HarmonyOS Sans SC"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CN" dirty="0"/>
              <a:t>THANKS</a:t>
            </a:r>
            <a:r>
              <a:rPr kumimoji="1" lang="zh-CN" altLang="en-US" dirty="0"/>
              <a:t>！</a:t>
            </a:r>
            <a:endParaRPr kumimoji="1" lang="zh-CN" altLang="en-US" dirty="0"/>
          </a:p>
        </p:txBody>
      </p:sp>
      <p:pic>
        <p:nvPicPr>
          <p:cNvPr id="9" name="图片 8"/>
          <p:cNvPicPr>
            <a:picLocks noChangeAspect="1"/>
          </p:cNvPicPr>
          <p:nvPr/>
        </p:nvPicPr>
        <p:blipFill>
          <a:blip r:embed="rId2"/>
          <a:stretch>
            <a:fillRect/>
          </a:stretch>
        </p:blipFill>
        <p:spPr>
          <a:xfrm>
            <a:off x="4363329" y="2291917"/>
            <a:ext cx="2988624" cy="334344"/>
          </a:xfrm>
          <a:prstGeom prst="rect">
            <a:avLst/>
          </a:prstGeom>
        </p:spPr>
      </p:pic>
      <p:sp>
        <p:nvSpPr>
          <p:cNvPr id="10" name="副标题 2"/>
          <p:cNvSpPr txBox="1"/>
          <p:nvPr/>
        </p:nvSpPr>
        <p:spPr>
          <a:xfrm>
            <a:off x="3933590" y="4247028"/>
            <a:ext cx="3848101" cy="102809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6500" b="1" i="0" kern="1200">
                <a:solidFill>
                  <a:schemeClr val="accent1"/>
                </a:solidFill>
                <a:latin typeface="HarmonyOS Sans SC" pitchFamily="2" charset="-122"/>
                <a:ea typeface="HarmonyOS Sans SC"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CN" sz="1200" b="0" spc="600" dirty="0">
                <a:latin typeface="HarmonyOS Sans SC Light" pitchFamily="2" charset="-122"/>
                <a:ea typeface="HarmonyOS Sans SC Light" pitchFamily="2" charset="-122"/>
              </a:rPr>
              <a:t>AC.NOWCODER.COM</a:t>
            </a:r>
            <a:endParaRPr kumimoji="1" lang="zh-CN" altLang="en-US" sz="1200" b="0" spc="600" dirty="0">
              <a:latin typeface="HarmonyOS Sans SC Light" pitchFamily="2" charset="-122"/>
              <a:ea typeface="HarmonyOS Sans SC Light"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200" y="7966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a:t>
            </a:r>
            <a:r>
              <a:rPr kumimoji="1" lang="en-US" altLang="zh-CN" sz="3500" dirty="0">
                <a:solidFill>
                  <a:srgbClr val="00BF80"/>
                </a:solidFill>
                <a:ea typeface="HarmonyOS Sans SC Medium" pitchFamily="2" charset="-122"/>
              </a:rPr>
              <a:t>	</a:t>
            </a:r>
            <a:r>
              <a:rPr kumimoji="1" lang="zh-CN" altLang="en-US" sz="2400" dirty="0">
                <a:solidFill>
                  <a:srgbClr val="00BF80"/>
                </a:solidFill>
                <a:ea typeface="HarmonyOS Sans SC Medium" pitchFamily="2" charset="-122"/>
              </a:rPr>
              <a:t>题目大意</a:t>
            </a:r>
            <a:endParaRPr kumimoji="1" lang="zh-CN" altLang="en-US" sz="3500" dirty="0">
              <a:solidFill>
                <a:srgbClr val="00BF80"/>
              </a:solidFill>
              <a:ea typeface="HarmonyOS Sans SC Medium" pitchFamily="2" charset="-122"/>
            </a:endParaRPr>
          </a:p>
        </p:txBody>
      </p:sp>
      <mc:AlternateContent xmlns:mc="http://schemas.openxmlformats.org/markup-compatibility/2006">
        <mc:Choice xmlns:a14="http://schemas.microsoft.com/office/drawing/2010/main" Requires="a14">
          <p:sp>
            <p:nvSpPr>
              <p:cNvPr id="14" name="内容占位符 2"/>
              <p:cNvSpPr txBox="1"/>
              <p:nvPr/>
            </p:nvSpPr>
            <p:spPr>
              <a:xfrm>
                <a:off x="838200" y="183590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2"/>
                    </a:solidFill>
                    <a:ea typeface="HarmonyOS Sans SC"/>
                  </a:rPr>
                  <a:t>求给定图边集的所有子集的最小生成森林边权和之和。</a:t>
                </a:r>
                <a:endParaRPr lang="en-US" altLang="zh-CN" dirty="0">
                  <a:solidFill>
                    <a:schemeClr val="tx2"/>
                  </a:solidFill>
                  <a:ea typeface="HarmonyOS Sans SC"/>
                </a:endParaRPr>
              </a:p>
              <a:p>
                <a:endParaRPr lang="en-US" altLang="zh-CN" dirty="0">
                  <a:solidFill>
                    <a:schemeClr val="tx2"/>
                  </a:solidFill>
                  <a:ea typeface="HarmonyOS Sans SC"/>
                </a:endParaRPr>
              </a:p>
              <a:p>
                <a14:m>
                  <m:oMath xmlns:m="http://schemas.openxmlformats.org/officeDocument/2006/math">
                    <m:r>
                      <a:rPr lang="en-US" altLang="zh-CN" i="1" smtClean="0">
                        <a:solidFill>
                          <a:schemeClr val="tx2"/>
                        </a:solidFill>
                        <a:latin typeface="Cambria Math" panose="02040503050406030204" charset="0"/>
                      </a:rPr>
                      <m:t>𝑛</m:t>
                    </m:r>
                    <m:r>
                      <a:rPr lang="en-US" altLang="zh-CN" i="1" smtClean="0">
                        <a:solidFill>
                          <a:schemeClr val="tx2"/>
                        </a:solidFill>
                        <a:latin typeface="Cambria Math" panose="02040503050406030204" charset="0"/>
                      </a:rPr>
                      <m:t>≤</m:t>
                    </m:r>
                    <m:r>
                      <a:rPr lang="en-US" altLang="zh-CN" i="1" smtClean="0">
                        <a:solidFill>
                          <a:schemeClr val="tx2"/>
                        </a:solidFill>
                        <a:latin typeface="Cambria Math" panose="02040503050406030204" charset="0"/>
                      </a:rPr>
                      <m:t>16</m:t>
                    </m:r>
                    <m:r>
                      <a:rPr lang="en-US" altLang="zh-CN" i="1" smtClean="0">
                        <a:solidFill>
                          <a:schemeClr val="tx2"/>
                        </a:solidFill>
                        <a:latin typeface="Cambria Math" panose="02040503050406030204" charset="0"/>
                      </a:rPr>
                      <m:t>, </m:t>
                    </m:r>
                    <m:r>
                      <a:rPr lang="en-US" altLang="zh-CN" i="1" smtClean="0">
                        <a:solidFill>
                          <a:schemeClr val="tx2"/>
                        </a:solidFill>
                        <a:latin typeface="Cambria Math" panose="02040503050406030204" charset="0"/>
                      </a:rPr>
                      <m:t>𝑚</m:t>
                    </m:r>
                    <m:r>
                      <a:rPr lang="en-US" altLang="zh-CN" i="1" smtClean="0">
                        <a:solidFill>
                          <a:schemeClr val="tx2"/>
                        </a:solidFill>
                        <a:latin typeface="Cambria Math" panose="02040503050406030204" charset="0"/>
                      </a:rPr>
                      <m:t>≤</m:t>
                    </m:r>
                    <m:r>
                      <a:rPr lang="en-US" altLang="zh-CN" i="1" smtClean="0">
                        <a:solidFill>
                          <a:schemeClr val="tx2"/>
                        </a:solidFill>
                        <a:latin typeface="Cambria Math" panose="02040503050406030204" charset="0"/>
                      </a:rPr>
                      <m:t>100</m:t>
                    </m:r>
                  </m:oMath>
                </a14:m>
                <a:endParaRPr lang="zh-CN" altLang="en-US" dirty="0">
                  <a:solidFill>
                    <a:schemeClr val="tx2"/>
                  </a:solidFill>
                  <a:ea typeface="HarmonyOS Sans SC"/>
                </a:endParaRPr>
              </a:p>
            </p:txBody>
          </p:sp>
        </mc:Choice>
        <mc:Fallback>
          <p:sp>
            <p:nvSpPr>
              <p:cNvPr id="14" name="内容占位符 2"/>
              <p:cNvSpPr txBox="1">
                <a:spLocks noRot="1" noChangeAspect="1" noMove="1" noResize="1" noEditPoints="1" noAdjustHandles="1" noChangeArrowheads="1" noChangeShapeType="1" noTextEdit="1"/>
              </p:cNvSpPr>
              <p:nvPr/>
            </p:nvSpPr>
            <p:spPr>
              <a:xfrm>
                <a:off x="838200" y="1835900"/>
                <a:ext cx="10515600" cy="4351338"/>
              </a:xfrm>
              <a:prstGeom prst="rect">
                <a:avLst/>
              </a:prstGeom>
              <a:blipFill rotWithShape="1">
                <a:blip r:embed="rId3"/>
                <a:stretch>
                  <a:fillRect t="-3" b="10"/>
                </a:stretch>
              </a:blipFill>
            </p:spPr>
            <p:txBody>
              <a:bodyPr/>
              <a:lstStyle/>
              <a:p>
                <a:r>
                  <a:rPr lang="zh-CN" altLang="en-US">
                    <a:noFill/>
                  </a:rPr>
                  <a:t> </a:t>
                </a:r>
              </a:p>
            </p:txBody>
          </p:sp>
        </mc:Fallback>
      </mc:AlternateContent>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4"/>
          <a:stretch>
            <a:fillRect/>
          </a:stretch>
        </p:blipFill>
        <p:spPr>
          <a:xfrm>
            <a:off x="8681286" y="460895"/>
            <a:ext cx="3069843" cy="343430"/>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200" y="7966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拆贡献到每条边</a:t>
            </a:r>
            <a:endParaRPr kumimoji="1" lang="zh-CN" altLang="en-US" sz="3500" dirty="0">
              <a:solidFill>
                <a:srgbClr val="00BF80"/>
              </a:solidFill>
              <a:ea typeface="HarmonyOS Sans SC Medium" pitchFamily="2" charset="-122"/>
            </a:endParaRPr>
          </a:p>
        </p:txBody>
      </p:sp>
      <p:sp>
        <p:nvSpPr>
          <p:cNvPr id="14" name="内容占位符 2"/>
          <p:cNvSpPr txBox="1"/>
          <p:nvPr/>
        </p:nvSpPr>
        <p:spPr>
          <a:xfrm>
            <a:off x="838200" y="183590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2"/>
                </a:solidFill>
                <a:ea typeface="HarmonyOS Sans SC"/>
              </a:rPr>
              <a:t>考虑将边按照权值排序，相同权值的边按照编号排序，这样所有的边可以严格区分大小，从而一张图的最小生成森林唯一。</a:t>
            </a:r>
            <a:endParaRPr lang="zh-CN" altLang="en-US" dirty="0">
              <a:solidFill>
                <a:schemeClr val="tx2"/>
              </a:solidFill>
              <a:ea typeface="HarmonyOS Sans SC"/>
            </a:endParaRPr>
          </a:p>
          <a:p>
            <a:endParaRPr lang="zh-CN" altLang="en-US" dirty="0">
              <a:solidFill>
                <a:schemeClr val="tx2"/>
              </a:solidFill>
              <a:ea typeface="HarmonyOS Sans SC"/>
            </a:endParaRPr>
          </a:p>
          <a:p>
            <a:endParaRPr lang="zh-CN" altLang="en-US" dirty="0">
              <a:solidFill>
                <a:schemeClr val="tx2"/>
              </a:solidFill>
              <a:ea typeface="HarmonyOS Sans SC"/>
            </a:endParaRPr>
          </a:p>
          <a:p>
            <a:r>
              <a:rPr lang="zh-CN" altLang="en-US" dirty="0">
                <a:solidFill>
                  <a:schemeClr val="tx2"/>
                </a:solidFill>
                <a:ea typeface="HarmonyOS Sans SC"/>
              </a:rPr>
              <a:t>则根据 </a:t>
            </a:r>
            <a:r>
              <a:rPr lang="en-US" altLang="zh-CN" dirty="0" err="1">
                <a:solidFill>
                  <a:schemeClr val="tx2"/>
                </a:solidFill>
                <a:ea typeface="HarmonyOS Sans SC"/>
              </a:rPr>
              <a:t>Kruscal</a:t>
            </a:r>
            <a:r>
              <a:rPr lang="zh-CN" altLang="en-US" dirty="0">
                <a:solidFill>
                  <a:schemeClr val="tx2"/>
                </a:solidFill>
                <a:ea typeface="HarmonyOS Sans SC"/>
              </a:rPr>
              <a:t>，一条边在某个边集的最小生成森林中，当且仅当该边集中小于它的边不能使其两端点连通。</a:t>
            </a:r>
            <a:endParaRPr lang="zh-CN" altLang="en-US" dirty="0">
              <a:solidFill>
                <a:schemeClr val="tx2"/>
              </a:solidFill>
              <a:ea typeface="HarmonyOS Sans SC"/>
            </a:endParaRPr>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68660"/>
            <a:ext cx="1188720" cy="1188720"/>
          </a:xfrm>
          <a:prstGeom prst="rect">
            <a:avLst/>
          </a:prstGeom>
        </p:spPr>
      </p:pic>
      <p:sp>
        <p:nvSpPr>
          <p:cNvPr id="13" name="标题 1"/>
          <p:cNvSpPr txBox="1"/>
          <p:nvPr/>
        </p:nvSpPr>
        <p:spPr>
          <a:xfrm>
            <a:off x="838200" y="7966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对每条边分析贡献</a:t>
            </a:r>
            <a:endParaRPr kumimoji="1" lang="zh-CN" altLang="en-US" sz="3500" dirty="0">
              <a:solidFill>
                <a:srgbClr val="00BF80"/>
              </a:solidFill>
              <a:ea typeface="HarmonyOS Sans SC Medium" pitchFamily="2" charset="-122"/>
            </a:endParaRPr>
          </a:p>
        </p:txBody>
      </p:sp>
      <mc:AlternateContent xmlns:mc="http://schemas.openxmlformats.org/markup-compatibility/2006">
        <mc:Choice xmlns:a14="http://schemas.microsoft.com/office/drawing/2010/main" Requires="a14">
          <p:sp>
            <p:nvSpPr>
              <p:cNvPr id="14" name="内容占位符 2"/>
              <p:cNvSpPr txBox="1"/>
              <p:nvPr/>
            </p:nvSpPr>
            <p:spPr>
              <a:xfrm>
                <a:off x="838200" y="1496857"/>
                <a:ext cx="10515600" cy="4873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tx2"/>
                    </a:solidFill>
                    <a:ea typeface="HarmonyOS Sans SC"/>
                  </a:rPr>
                  <a:t>对于每条边 </a:t>
                </a:r>
                <a14:m>
                  <m:oMath xmlns:m="http://schemas.openxmlformats.org/officeDocument/2006/math">
                    <m:r>
                      <a:rPr lang="en-US" altLang="zh-CN" sz="2400" i="1" dirty="0">
                        <a:solidFill>
                          <a:schemeClr val="tx2"/>
                        </a:solidFill>
                        <a:latin typeface="Cambria Math" panose="02040503050406030204" charset="0"/>
                        <a:cs typeface="Cambria Math" panose="02040503050406030204" charset="0"/>
                      </a:rPr>
                      <m:t>(</m:t>
                    </m:r>
                    <m:r>
                      <a:rPr lang="en-US" altLang="zh-CN" sz="2400" i="1" dirty="0">
                        <a:solidFill>
                          <a:schemeClr val="tx2"/>
                        </a:solidFill>
                        <a:latin typeface="Cambria Math" panose="02040503050406030204" charset="0"/>
                        <a:cs typeface="Cambria Math" panose="02040503050406030204" charset="0"/>
                      </a:rPr>
                      <m:t>𝑢</m:t>
                    </m:r>
                    <m:r>
                      <a:rPr lang="en-US" altLang="zh-CN" sz="2400" i="1" dirty="0">
                        <a:solidFill>
                          <a:schemeClr val="tx2"/>
                        </a:solidFill>
                        <a:latin typeface="Cambria Math" panose="02040503050406030204" charset="0"/>
                        <a:cs typeface="Cambria Math" panose="02040503050406030204" charset="0"/>
                      </a:rPr>
                      <m:t>, </m:t>
                    </m:r>
                    <m:r>
                      <a:rPr lang="en-US" altLang="zh-CN" sz="2400" i="1" dirty="0">
                        <a:solidFill>
                          <a:schemeClr val="tx2"/>
                        </a:solidFill>
                        <a:latin typeface="Cambria Math" panose="02040503050406030204" charset="0"/>
                        <a:cs typeface="Cambria Math" panose="02040503050406030204" charset="0"/>
                      </a:rPr>
                      <m:t>𝑣</m:t>
                    </m:r>
                    <m:r>
                      <a:rPr lang="en-US" altLang="zh-CN" sz="2400" i="1" dirty="0">
                        <a:solidFill>
                          <a:schemeClr val="tx2"/>
                        </a:solidFill>
                        <a:latin typeface="Cambria Math" panose="02040503050406030204" charset="0"/>
                        <a:cs typeface="Cambria Math" panose="02040503050406030204" charset="0"/>
                      </a:rPr>
                      <m:t>)</m:t>
                    </m:r>
                  </m:oMath>
                </a14:m>
                <a:r>
                  <a:rPr lang="zh-CN" altLang="en-US" sz="2400" dirty="0">
                    <a:solidFill>
                      <a:schemeClr val="tx2"/>
                    </a:solidFill>
                    <a:ea typeface="HarmonyOS Sans SC"/>
                  </a:rPr>
                  <a:t>，计算有多少边集的最小生成森林包含该边。</a:t>
                </a:r>
                <a:endParaRPr lang="zh-CN" altLang="en-US" sz="2400" dirty="0">
                  <a:solidFill>
                    <a:schemeClr val="tx2"/>
                  </a:solidFill>
                  <a:ea typeface="HarmonyOS Sans SC"/>
                </a:endParaRPr>
              </a:p>
              <a:p>
                <a:pPr>
                  <a:lnSpc>
                    <a:spcPct val="130000"/>
                  </a:lnSpc>
                </a:pPr>
                <a:r>
                  <a:rPr lang="zh-CN" altLang="en-US" sz="2400" dirty="0">
                    <a:solidFill>
                      <a:schemeClr val="tx2"/>
                    </a:solidFill>
                    <a:ea typeface="HarmonyOS Sans SC"/>
                  </a:rPr>
                  <a:t>考虑用所有边集的数量减去边集中小于它的边能使其两端点连通的边集数量。对于这样的边集，将其中的边分为比它小和比它大两种，比它大的边可以任取，不影响这两个点的连通性。</a:t>
                </a:r>
                <a:endParaRPr lang="zh-CN" altLang="en-US" sz="2400" dirty="0">
                  <a:solidFill>
                    <a:schemeClr val="tx2"/>
                  </a:solidFill>
                  <a:ea typeface="HarmonyOS Sans SC"/>
                </a:endParaRPr>
              </a:p>
              <a:p>
                <a:pPr>
                  <a:lnSpc>
                    <a:spcPct val="130000"/>
                  </a:lnSpc>
                </a:pPr>
                <a:r>
                  <a:rPr lang="zh-CN" altLang="en-US" sz="2400" dirty="0">
                    <a:solidFill>
                      <a:schemeClr val="tx2"/>
                    </a:solidFill>
                    <a:ea typeface="HarmonyOS Sans SC"/>
                  </a:rPr>
                  <a:t>设比它小的边能形成一个包含 </a:t>
                </a:r>
                <a14:m>
                  <m:oMath xmlns:m="http://schemas.openxmlformats.org/officeDocument/2006/math">
                    <m:r>
                      <a:rPr lang="en-US" altLang="zh-CN" sz="2400" i="1" dirty="0">
                        <a:solidFill>
                          <a:schemeClr val="tx2"/>
                        </a:solidFill>
                        <a:latin typeface="Cambria Math" panose="02040503050406030204" charset="0"/>
                        <a:cs typeface="Cambria Math" panose="02040503050406030204" charset="0"/>
                      </a:rPr>
                      <m:t>(</m:t>
                    </m:r>
                    <m:r>
                      <a:rPr lang="en-US" altLang="zh-CN" sz="2400" i="1" dirty="0">
                        <a:solidFill>
                          <a:schemeClr val="tx2"/>
                        </a:solidFill>
                        <a:latin typeface="Cambria Math" panose="02040503050406030204" charset="0"/>
                        <a:cs typeface="Cambria Math" panose="02040503050406030204" charset="0"/>
                      </a:rPr>
                      <m:t>𝑢</m:t>
                    </m:r>
                    <m:r>
                      <a:rPr lang="en-US" altLang="zh-CN" sz="2400" i="1" dirty="0">
                        <a:solidFill>
                          <a:schemeClr val="tx2"/>
                        </a:solidFill>
                        <a:latin typeface="Cambria Math" panose="02040503050406030204" charset="0"/>
                        <a:cs typeface="Cambria Math" panose="02040503050406030204" charset="0"/>
                      </a:rPr>
                      <m:t>, </m:t>
                    </m:r>
                    <m:r>
                      <a:rPr lang="en-US" altLang="zh-CN" sz="2400" i="1" dirty="0">
                        <a:solidFill>
                          <a:schemeClr val="tx2"/>
                        </a:solidFill>
                        <a:latin typeface="Cambria Math" panose="02040503050406030204" charset="0"/>
                        <a:cs typeface="Cambria Math" panose="02040503050406030204" charset="0"/>
                      </a:rPr>
                      <m:t>𝑣</m:t>
                    </m:r>
                    <m:r>
                      <a:rPr lang="en-US" altLang="zh-CN" sz="2400" i="1" dirty="0">
                        <a:solidFill>
                          <a:schemeClr val="tx2"/>
                        </a:solidFill>
                        <a:latin typeface="Cambria Math" panose="02040503050406030204" charset="0"/>
                        <a:cs typeface="Cambria Math" panose="02040503050406030204" charset="0"/>
                      </a:rPr>
                      <m:t>)</m:t>
                    </m:r>
                  </m:oMath>
                </a14:m>
                <a:r>
                  <a:rPr lang="zh-CN" altLang="en-US" sz="2400" dirty="0">
                    <a:solidFill>
                      <a:schemeClr val="tx2"/>
                    </a:solidFill>
                    <a:ea typeface="HarmonyOS Sans SC"/>
                  </a:rPr>
                  <a:t> 的连通块 </a:t>
                </a:r>
                <a14:m>
                  <m:oMath xmlns:m="http://schemas.openxmlformats.org/officeDocument/2006/math">
                    <m:r>
                      <a:rPr lang="en-US" altLang="zh-CN" sz="2400" i="1" dirty="0">
                        <a:solidFill>
                          <a:schemeClr val="tx2"/>
                        </a:solidFill>
                        <a:latin typeface="Cambria Math" panose="02040503050406030204" charset="0"/>
                        <a:cs typeface="Cambria Math" panose="02040503050406030204" charset="0"/>
                      </a:rPr>
                      <m:t>𝑆</m:t>
                    </m:r>
                  </m:oMath>
                </a14:m>
                <a:r>
                  <a:rPr lang="zh-CN" altLang="en-US" sz="2400" dirty="0">
                    <a:solidFill>
                      <a:schemeClr val="tx2"/>
                    </a:solidFill>
                    <a:ea typeface="HarmonyOS Sans SC"/>
                  </a:rPr>
                  <a:t>，则对于所有两端都在 </a:t>
                </a:r>
                <a14:m>
                  <m:oMath xmlns:m="http://schemas.openxmlformats.org/officeDocument/2006/math">
                    <m:r>
                      <a:rPr lang="en-US" altLang="zh-CN" sz="2400" i="1" dirty="0">
                        <a:solidFill>
                          <a:schemeClr val="tx2"/>
                        </a:solidFill>
                        <a:latin typeface="Cambria Math" panose="02040503050406030204" charset="0"/>
                        <a:cs typeface="Cambria Math" panose="02040503050406030204" charset="0"/>
                      </a:rPr>
                      <m:t>𝑆</m:t>
                    </m:r>
                  </m:oMath>
                </a14:m>
                <a:r>
                  <a:rPr lang="zh-CN" altLang="en-US" sz="2400" dirty="0">
                    <a:solidFill>
                      <a:schemeClr val="tx2"/>
                    </a:solidFill>
                    <a:ea typeface="HarmonyOS Sans SC"/>
                  </a:rPr>
                  <a:t> 之外的边，可以任取；对于只有一端在 </a:t>
                </a:r>
                <a14:m>
                  <m:oMath xmlns:m="http://schemas.openxmlformats.org/officeDocument/2006/math">
                    <m:r>
                      <a:rPr lang="en-US" altLang="zh-CN" sz="2400" i="1" dirty="0">
                        <a:solidFill>
                          <a:schemeClr val="tx2"/>
                        </a:solidFill>
                        <a:latin typeface="Cambria Math" panose="02040503050406030204" charset="0"/>
                        <a:cs typeface="Cambria Math" panose="02040503050406030204" charset="0"/>
                      </a:rPr>
                      <m:t>𝑆</m:t>
                    </m:r>
                  </m:oMath>
                </a14:m>
                <a:r>
                  <a:rPr lang="zh-CN" altLang="en-US" sz="2400" dirty="0">
                    <a:solidFill>
                      <a:schemeClr val="tx2"/>
                    </a:solidFill>
                    <a:ea typeface="HarmonyOS Sans SC"/>
                  </a:rPr>
                  <a:t> 内的边必须不取（否则形成的连通块不是 </a:t>
                </a:r>
                <a14:m>
                  <m:oMath xmlns:m="http://schemas.openxmlformats.org/officeDocument/2006/math">
                    <m:r>
                      <a:rPr lang="en-US" altLang="zh-CN" sz="2400" i="1" dirty="0">
                        <a:solidFill>
                          <a:schemeClr val="tx2"/>
                        </a:solidFill>
                        <a:latin typeface="Cambria Math" panose="02040503050406030204" charset="0"/>
                        <a:cs typeface="Cambria Math" panose="02040503050406030204" charset="0"/>
                      </a:rPr>
                      <m:t>𝑆</m:t>
                    </m:r>
                  </m:oMath>
                </a14:m>
                <a:r>
                  <a:rPr lang="zh-CN" altLang="en-US" sz="2400" dirty="0">
                    <a:solidFill>
                      <a:schemeClr val="tx2"/>
                    </a:solidFill>
                    <a:ea typeface="HarmonyOS Sans SC"/>
                  </a:rPr>
                  <a:t> 而是至少包含一个其他顶点的连通块）；对于两端都在 </a:t>
                </a:r>
                <a14:m>
                  <m:oMath xmlns:m="http://schemas.openxmlformats.org/officeDocument/2006/math">
                    <m:r>
                      <a:rPr lang="en-US" altLang="zh-CN" sz="2400" i="1" dirty="0">
                        <a:solidFill>
                          <a:schemeClr val="tx2"/>
                        </a:solidFill>
                        <a:latin typeface="Cambria Math" panose="02040503050406030204" charset="0"/>
                        <a:cs typeface="Cambria Math" panose="02040503050406030204" charset="0"/>
                      </a:rPr>
                      <m:t>𝑆</m:t>
                    </m:r>
                  </m:oMath>
                </a14:m>
                <a:r>
                  <a:rPr lang="zh-CN" altLang="en-US" sz="2400" dirty="0">
                    <a:solidFill>
                      <a:schemeClr val="tx2"/>
                    </a:solidFill>
                    <a:ea typeface="HarmonyOS Sans SC"/>
                  </a:rPr>
                  <a:t> 内的边，需要取出一些满足能让 </a:t>
                </a:r>
                <a14:m>
                  <m:oMath xmlns:m="http://schemas.openxmlformats.org/officeDocument/2006/math">
                    <m:r>
                      <m:rPr>
                        <m:sty m:val="p"/>
                      </m:rPr>
                      <a:rPr lang="en-US" altLang="zh-CN" sz="2400" dirty="0">
                        <a:solidFill>
                          <a:schemeClr val="tx2"/>
                        </a:solidFill>
                        <a:latin typeface="Cambria Math" panose="02040503050406030204" charset="0"/>
                        <a:cs typeface="Cambria Math" panose="02040503050406030204" charset="0"/>
                      </a:rPr>
                      <m:t>S</m:t>
                    </m:r>
                  </m:oMath>
                </a14:m>
                <a:r>
                  <a:rPr lang="zh-CN" altLang="en-US" sz="2400" dirty="0">
                    <a:solidFill>
                      <a:schemeClr val="tx2"/>
                    </a:solidFill>
                    <a:ea typeface="HarmonyOS Sans SC"/>
                  </a:rPr>
                  <a:t> 连通。如果枚举 </a:t>
                </a:r>
                <a14:m>
                  <m:oMath xmlns:m="http://schemas.openxmlformats.org/officeDocument/2006/math">
                    <m:r>
                      <a:rPr lang="en-US" altLang="zh-CN" sz="2400" i="1" dirty="0">
                        <a:solidFill>
                          <a:schemeClr val="tx2"/>
                        </a:solidFill>
                        <a:latin typeface="Cambria Math" panose="02040503050406030204" charset="0"/>
                        <a:cs typeface="Cambria Math" panose="02040503050406030204" charset="0"/>
                      </a:rPr>
                      <m:t>𝑆</m:t>
                    </m:r>
                  </m:oMath>
                </a14:m>
                <a:r>
                  <a:rPr lang="zh-CN" altLang="en-US" sz="2400" dirty="0">
                    <a:solidFill>
                      <a:schemeClr val="tx2"/>
                    </a:solidFill>
                    <a:ea typeface="HarmonyOS Sans SC"/>
                  </a:rPr>
                  <a:t>，对于这三种边，第一种的方案数是</a:t>
                </a:r>
                <a:r>
                  <a:rPr lang="en-US" altLang="zh-CN" sz="2400" dirty="0">
                    <a:solidFill>
                      <a:schemeClr val="tx2"/>
                    </a:solidFill>
                    <a:ea typeface="HarmonyOS Sans SC"/>
                  </a:rPr>
                  <a:t> </a:t>
                </a:r>
                <a14:m>
                  <m:oMath xmlns:m="http://schemas.openxmlformats.org/officeDocument/2006/math">
                    <m:r>
                      <a:rPr lang="en-US" altLang="zh-CN" sz="2400" dirty="0">
                        <a:solidFill>
                          <a:schemeClr val="tx2"/>
                        </a:solidFill>
                        <a:latin typeface="Cambria Math" panose="02040503050406030204" charset="0"/>
                        <a:cs typeface="Cambria Math" panose="02040503050406030204" charset="0"/>
                      </a:rPr>
                      <m:t>2</m:t>
                    </m:r>
                  </m:oMath>
                </a14:m>
                <a:r>
                  <a:rPr lang="en-US" altLang="zh-CN" sz="2400" dirty="0">
                    <a:solidFill>
                      <a:schemeClr val="tx2"/>
                    </a:solidFill>
                    <a:ea typeface="HarmonyOS Sans SC"/>
                  </a:rPr>
                  <a:t> </a:t>
                </a:r>
                <a:r>
                  <a:rPr lang="zh-CN" altLang="en-US" sz="2400" dirty="0">
                    <a:solidFill>
                      <a:schemeClr val="tx2"/>
                    </a:solidFill>
                    <a:ea typeface="HarmonyOS Sans SC"/>
                  </a:rPr>
                  <a:t>的幂，第二种是</a:t>
                </a:r>
                <a:r>
                  <a:rPr lang="en-US" altLang="zh-CN" sz="2400" dirty="0">
                    <a:solidFill>
                      <a:schemeClr val="tx2"/>
                    </a:solidFill>
                    <a:ea typeface="HarmonyOS Sans SC"/>
                  </a:rPr>
                  <a:t> </a:t>
                </a:r>
                <a14:m>
                  <m:oMath xmlns:m="http://schemas.openxmlformats.org/officeDocument/2006/math">
                    <m:r>
                      <a:rPr lang="en-US" altLang="zh-CN" sz="2400" dirty="0">
                        <a:solidFill>
                          <a:schemeClr val="tx2"/>
                        </a:solidFill>
                        <a:latin typeface="Cambria Math" panose="02040503050406030204" charset="0"/>
                        <a:cs typeface="Cambria Math" panose="02040503050406030204" charset="0"/>
                      </a:rPr>
                      <m:t>1</m:t>
                    </m:r>
                  </m:oMath>
                </a14:m>
                <a:r>
                  <a:rPr lang="zh-CN" altLang="en-US" sz="2400" dirty="0">
                    <a:solidFill>
                      <a:schemeClr val="tx2"/>
                    </a:solidFill>
                    <a:ea typeface="HarmonyOS Sans SC"/>
                  </a:rPr>
                  <a:t>，只有第三种比较难算。我们要计算这个数量，设为 </a:t>
                </a:r>
                <a14:m>
                  <m:oMath xmlns:m="http://schemas.openxmlformats.org/officeDocument/2006/math">
                    <m:r>
                      <a:rPr lang="en-US" altLang="zh-CN" sz="2400" i="1" dirty="0">
                        <a:solidFill>
                          <a:schemeClr val="tx2"/>
                        </a:solidFill>
                        <a:latin typeface="Cambria Math" panose="02040503050406030204" charset="0"/>
                        <a:cs typeface="Cambria Math" panose="02040503050406030204" charset="0"/>
                      </a:rPr>
                      <m:t>𝑓</m:t>
                    </m:r>
                    <m:r>
                      <a:rPr lang="en-US" altLang="zh-CN" sz="2400" i="1" dirty="0">
                        <a:solidFill>
                          <a:schemeClr val="tx2"/>
                        </a:solidFill>
                        <a:latin typeface="Cambria Math" panose="02040503050406030204" charset="0"/>
                        <a:cs typeface="Cambria Math" panose="02040503050406030204" charset="0"/>
                      </a:rPr>
                      <m:t>(</m:t>
                    </m:r>
                    <m:r>
                      <a:rPr lang="en-US" altLang="zh-CN" sz="2400" i="1" dirty="0">
                        <a:solidFill>
                          <a:schemeClr val="tx2"/>
                        </a:solidFill>
                        <a:latin typeface="Cambria Math" panose="02040503050406030204" charset="0"/>
                        <a:cs typeface="Cambria Math" panose="02040503050406030204" charset="0"/>
                      </a:rPr>
                      <m:t>𝑆</m:t>
                    </m:r>
                    <m:r>
                      <a:rPr lang="en-US" altLang="zh-CN" sz="2400" i="1" dirty="0">
                        <a:solidFill>
                          <a:schemeClr val="tx2"/>
                        </a:solidFill>
                        <a:latin typeface="Cambria Math" panose="02040503050406030204" charset="0"/>
                        <a:cs typeface="Cambria Math" panose="02040503050406030204" charset="0"/>
                      </a:rPr>
                      <m:t>)</m:t>
                    </m:r>
                  </m:oMath>
                </a14:m>
                <a:r>
                  <a:rPr lang="zh-CN" altLang="en-US" sz="2400" dirty="0">
                    <a:solidFill>
                      <a:schemeClr val="tx2"/>
                    </a:solidFill>
                    <a:ea typeface="HarmonyOS Sans SC"/>
                  </a:rPr>
                  <a:t>。</a:t>
                </a:r>
                <a:endParaRPr lang="zh-CN" altLang="en-US" sz="2400" dirty="0">
                  <a:solidFill>
                    <a:schemeClr val="tx2"/>
                  </a:solidFill>
                  <a:ea typeface="HarmonyOS Sans SC"/>
                </a:endParaRPr>
              </a:p>
            </p:txBody>
          </p:sp>
        </mc:Choice>
        <mc:Fallback>
          <p:sp>
            <p:nvSpPr>
              <p:cNvPr id="14" name="内容占位符 2"/>
              <p:cNvSpPr txBox="1">
                <a:spLocks noRot="1" noChangeAspect="1" noMove="1" noResize="1" noEditPoints="1" noAdjustHandles="1" noChangeArrowheads="1" noChangeShapeType="1" noTextEdit="1"/>
              </p:cNvSpPr>
              <p:nvPr/>
            </p:nvSpPr>
            <p:spPr>
              <a:xfrm>
                <a:off x="838200" y="1496857"/>
                <a:ext cx="10515600" cy="4873459"/>
              </a:xfrm>
              <a:prstGeom prst="rect">
                <a:avLst/>
              </a:prstGeom>
              <a:blipFill rotWithShape="1">
                <a:blip r:embed="rId3"/>
                <a:stretch>
                  <a:fillRect t="-3" r="-1594" b="-612"/>
                </a:stretch>
              </a:blipFill>
            </p:spPr>
            <p:txBody>
              <a:bodyPr/>
              <a:lstStyle/>
              <a:p>
                <a:r>
                  <a:rPr lang="zh-CN" altLang="en-US">
                    <a:noFill/>
                  </a:rPr>
                  <a:t> </a:t>
                </a:r>
              </a:p>
            </p:txBody>
          </p:sp>
        </mc:Fallback>
      </mc:AlternateContent>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4"/>
          <a:stretch>
            <a:fillRect/>
          </a:stretch>
        </p:blipFill>
        <p:spPr>
          <a:xfrm>
            <a:off x="8681286" y="460895"/>
            <a:ext cx="3069843" cy="343430"/>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200" y="7966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慢速方法：暴力状压 </a:t>
            </a:r>
            <a:r>
              <a:rPr kumimoji="1" lang="en-US" altLang="zh-CN" sz="2400" dirty="0" err="1">
                <a:solidFill>
                  <a:srgbClr val="00BF80"/>
                </a:solidFill>
                <a:latin typeface="HarmonyOS Sans SC"/>
                <a:ea typeface="HarmonyOS Sans SC Medium" pitchFamily="2" charset="-122"/>
              </a:rPr>
              <a:t>dp</a:t>
            </a:r>
            <a:endParaRPr kumimoji="1" lang="zh-CN" altLang="en-US" sz="3500" dirty="0">
              <a:solidFill>
                <a:srgbClr val="00BF80"/>
              </a:solidFill>
              <a:ea typeface="HarmonyOS Sans SC Medium" pitchFamily="2" charset="-122"/>
            </a:endParaRPr>
          </a:p>
        </p:txBody>
      </p:sp>
      <mc:AlternateContent xmlns:mc="http://schemas.openxmlformats.org/markup-compatibility/2006">
        <mc:Choice xmlns:a14="http://schemas.microsoft.com/office/drawing/2010/main" Requires="a14">
          <p:sp>
            <p:nvSpPr>
              <p:cNvPr id="14" name="内容占位符 2"/>
              <p:cNvSpPr txBox="1"/>
              <p:nvPr/>
            </p:nvSpPr>
            <p:spPr>
              <a:xfrm>
                <a:off x="838200" y="1671516"/>
                <a:ext cx="10515600" cy="4707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chemeClr val="tx2"/>
                    </a:solidFill>
                    <a:ea typeface="HarmonyOS Sans SC"/>
                  </a:rPr>
                  <a:t>有一种 </a:t>
                </a:r>
                <a14:m>
                  <m:oMath xmlns:m="http://schemas.openxmlformats.org/officeDocument/2006/math">
                    <m:r>
                      <m:rPr>
                        <m:sty m:val="p"/>
                      </m:rPr>
                      <a:rPr lang="en-US" altLang="zh-CN">
                        <a:solidFill>
                          <a:schemeClr val="tx2"/>
                        </a:solidFill>
                        <a:latin typeface="Cambria Math" panose="02040503050406030204" charset="0"/>
                        <a:cs typeface="Cambria Math" panose="02040503050406030204" charset="0"/>
                      </a:rPr>
                      <m:t>O</m:t>
                    </m:r>
                    <m:r>
                      <a:rPr lang="en-US" altLang="zh-CN">
                        <a:solidFill>
                          <a:schemeClr val="tx2"/>
                        </a:solidFill>
                        <a:latin typeface="Cambria Math" panose="02040503050406030204" charset="0"/>
                        <a:cs typeface="Cambria Math" panose="02040503050406030204" charset="0"/>
                      </a:rPr>
                      <m:t>(</m:t>
                    </m:r>
                    <m:sSup>
                      <m:sSupPr>
                        <m:ctrlPr>
                          <a:rPr lang="en-US" altLang="zh-CN" i="1">
                            <a:solidFill>
                              <a:schemeClr val="tx2"/>
                            </a:solidFill>
                            <a:latin typeface="Cambria Math" panose="02040503050406030204" charset="0"/>
                            <a:cs typeface="Cambria Math" panose="02040503050406030204" charset="0"/>
                          </a:rPr>
                        </m:ctrlPr>
                      </m:sSupPr>
                      <m:e>
                        <m:r>
                          <a:rPr lang="en-US" altLang="zh-CN" i="1">
                            <a:solidFill>
                              <a:schemeClr val="tx2"/>
                            </a:solidFill>
                            <a:latin typeface="Cambria Math" panose="02040503050406030204" charset="0"/>
                            <a:cs typeface="Cambria Math" panose="02040503050406030204" charset="0"/>
                          </a:rPr>
                          <m:t>3</m:t>
                        </m:r>
                      </m:e>
                      <m:sup>
                        <m:r>
                          <a:rPr lang="en-US" altLang="zh-CN" i="1">
                            <a:solidFill>
                              <a:schemeClr val="tx2"/>
                            </a:solidFill>
                            <a:latin typeface="Cambria Math" panose="02040503050406030204" charset="0"/>
                            <a:cs typeface="Cambria Math" panose="02040503050406030204" charset="0"/>
                          </a:rPr>
                          <m:t>𝑛</m:t>
                        </m:r>
                      </m:sup>
                    </m:sSup>
                    <m:r>
                      <a:rPr lang="en-US" altLang="zh-CN">
                        <a:solidFill>
                          <a:schemeClr val="tx2"/>
                        </a:solidFill>
                        <a:latin typeface="Cambria Math" panose="02040503050406030204" charset="0"/>
                        <a:cs typeface="Cambria Math" panose="02040503050406030204" charset="0"/>
                      </a:rPr>
                      <m:t>)</m:t>
                    </m:r>
                  </m:oMath>
                </a14:m>
                <a:r>
                  <a:rPr lang="zh-CN" altLang="en-US" dirty="0">
                    <a:solidFill>
                      <a:schemeClr val="tx2"/>
                    </a:solidFill>
                    <a:ea typeface="HarmonyOS Sans SC"/>
                  </a:rPr>
                  <a:t> 的方法来计算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𝑓</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oMath>
                </a14:m>
                <a:r>
                  <a:rPr lang="zh-CN" altLang="en-US" dirty="0">
                    <a:solidFill>
                      <a:schemeClr val="tx2"/>
                    </a:solidFill>
                    <a:ea typeface="HarmonyOS Sans SC"/>
                  </a:rPr>
                  <a:t>：用总数减去至少有两个连通块的方案数，枚举编号最小的节点所在的那个连通块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𝑇</m:t>
                    </m:r>
                  </m:oMath>
                </a14:m>
                <a:r>
                  <a:rPr lang="zh-CN" altLang="en-US" dirty="0">
                    <a:solidFill>
                      <a:schemeClr val="tx2"/>
                    </a:solidFill>
                    <a:ea typeface="HarmonyOS Sans SC"/>
                  </a:rPr>
                  <a:t>，则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𝑇</m:t>
                    </m:r>
                  </m:oMath>
                </a14:m>
                <a:r>
                  <a:rPr lang="zh-CN" altLang="en-US" dirty="0">
                    <a:solidFill>
                      <a:schemeClr val="tx2"/>
                    </a:solidFill>
                    <a:ea typeface="HarmonyOS Sans SC"/>
                  </a:rPr>
                  <a:t> 内的方案数是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𝑓</m:t>
                    </m:r>
                    <m:r>
                      <a:rPr lang="en-US" altLang="zh-CN" i="1">
                        <a:solidFill>
                          <a:schemeClr val="tx2"/>
                        </a:solidFill>
                        <a:latin typeface="Cambria Math" panose="02040503050406030204" charset="0"/>
                        <a:cs typeface="Cambria Math" panose="02040503050406030204" charset="0"/>
                      </a:rPr>
                      <m:t>(</m:t>
                    </m:r>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m:t>
                    </m:r>
                  </m:oMath>
                </a14:m>
                <a:r>
                  <a:rPr lang="zh-CN" altLang="en-US" dirty="0">
                    <a:solidFill>
                      <a:schemeClr val="tx2"/>
                    </a:solidFill>
                    <a:ea typeface="HarmonyOS Sans SC"/>
                  </a:rPr>
                  <a:t>，</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 − </m:t>
                    </m:r>
                    <m:r>
                      <a:rPr lang="en-US" altLang="zh-CN" i="1">
                        <a:solidFill>
                          <a:schemeClr val="tx2"/>
                        </a:solidFill>
                        <a:latin typeface="Cambria Math" panose="02040503050406030204" charset="0"/>
                        <a:cs typeface="Cambria Math" panose="02040503050406030204" charset="0"/>
                      </a:rPr>
                      <m:t>𝑇</m:t>
                    </m:r>
                  </m:oMath>
                </a14:m>
                <a:r>
                  <a:rPr lang="zh-CN" altLang="en-US" dirty="0">
                    <a:solidFill>
                      <a:schemeClr val="tx2"/>
                    </a:solidFill>
                    <a:ea typeface="HarmonyOS Sans SC"/>
                  </a:rPr>
                  <a:t> 内的方案数是所有边任取，且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𝑇</m:t>
                    </m:r>
                  </m:oMath>
                </a14:m>
                <a:r>
                  <a:rPr lang="zh-CN" altLang="en-US" dirty="0">
                    <a:solidFill>
                      <a:schemeClr val="tx2"/>
                    </a:solidFill>
                    <a:ea typeface="HarmonyOS Sans SC"/>
                  </a:rPr>
                  <a:t> 和</a:t>
                </a:r>
                <a:r>
                  <a:rPr lang="en-US" altLang="zh-CN" dirty="0">
                    <a:solidFill>
                      <a:schemeClr val="tx2"/>
                    </a:solidFill>
                    <a:ea typeface="HarmonyOS Sans SC"/>
                  </a:rPr>
                  <a:t> </a:t>
                </a:r>
                <a14:m>
                  <m:oMath xmlns:m="http://schemas.openxmlformats.org/officeDocument/2006/math">
                    <m:r>
                      <a:rPr lang="en-US" altLang="zh-CN" i="1">
                        <a:solidFill>
                          <a:schemeClr val="tx2"/>
                        </a:solidFill>
                        <a:latin typeface="Cambria Math" panose="02040503050406030204" charset="0"/>
                        <a:cs typeface="Cambria Math" panose="02040503050406030204" charset="0"/>
                      </a:rPr>
                      <m:t>𝑆</m:t>
                    </m:r>
                    <m:r>
                      <a:rPr lang="en-US" altLang="zh-CN" i="1">
                        <a:solidFill>
                          <a:schemeClr val="tx2"/>
                        </a:solidFill>
                        <a:latin typeface="Cambria Math" panose="02040503050406030204" charset="0"/>
                        <a:cs typeface="Cambria Math" panose="02040503050406030204" charset="0"/>
                      </a:rPr>
                      <m:t> − </m:t>
                    </m:r>
                    <m:r>
                      <a:rPr lang="en-US" altLang="zh-CN" i="1">
                        <a:solidFill>
                          <a:schemeClr val="tx2"/>
                        </a:solidFill>
                        <a:latin typeface="Cambria Math" panose="02040503050406030204" charset="0"/>
                        <a:cs typeface="Cambria Math" panose="02040503050406030204" charset="0"/>
                      </a:rPr>
                      <m:t>𝑇</m:t>
                    </m:r>
                  </m:oMath>
                </a14:m>
                <a:r>
                  <a:rPr lang="zh-CN" altLang="en-US" dirty="0">
                    <a:solidFill>
                      <a:schemeClr val="tx2"/>
                    </a:solidFill>
                    <a:ea typeface="HarmonyOS Sans SC"/>
                  </a:rPr>
                  <a:t> 之间不能有边。就这样转移。</a:t>
                </a:r>
                <a:endParaRPr lang="zh-CN" altLang="en-US" dirty="0">
                  <a:solidFill>
                    <a:schemeClr val="tx2"/>
                  </a:solidFill>
                  <a:ea typeface="HarmonyOS Sans SC"/>
                </a:endParaRPr>
              </a:p>
              <a:p>
                <a:endParaRPr lang="zh-CN" altLang="en-US" dirty="0">
                  <a:solidFill>
                    <a:schemeClr val="tx2"/>
                  </a:solidFill>
                  <a:ea typeface="HarmonyOS Sans SC"/>
                </a:endParaRPr>
              </a:p>
              <a:p>
                <a:pPr>
                  <a:lnSpc>
                    <a:spcPct val="120000"/>
                  </a:lnSpc>
                </a:pPr>
                <a:r>
                  <a:rPr lang="zh-CN" altLang="en-US" dirty="0">
                    <a:solidFill>
                      <a:schemeClr val="tx2"/>
                    </a:solidFill>
                    <a:ea typeface="HarmonyOS Sans SC"/>
                  </a:rPr>
                  <a:t>这个做法复杂度太高了，在出题人的预期中是不能通过的；但是考虑到平衡难度，放宽了这道题目的时限，如果实现得足够优秀，也有可能通过。</a:t>
                </a:r>
                <a:endParaRPr lang="zh-CN" altLang="en-US" dirty="0">
                  <a:solidFill>
                    <a:schemeClr val="tx2"/>
                  </a:solidFill>
                  <a:ea typeface="HarmonyOS Sans SC"/>
                </a:endParaRPr>
              </a:p>
            </p:txBody>
          </p:sp>
        </mc:Choice>
        <mc:Fallback>
          <p:sp>
            <p:nvSpPr>
              <p:cNvPr id="14" name="内容占位符 2"/>
              <p:cNvSpPr txBox="1">
                <a:spLocks noRot="1" noChangeAspect="1" noMove="1" noResize="1" noEditPoints="1" noAdjustHandles="1" noChangeArrowheads="1" noChangeShapeType="1" noTextEdit="1"/>
              </p:cNvSpPr>
              <p:nvPr/>
            </p:nvSpPr>
            <p:spPr>
              <a:xfrm>
                <a:off x="838200" y="1671516"/>
                <a:ext cx="10515600" cy="4707550"/>
              </a:xfrm>
              <a:prstGeom prst="rect">
                <a:avLst/>
              </a:prstGeom>
              <a:blipFill rotWithShape="1">
                <a:blip r:embed="rId3"/>
                <a:stretch>
                  <a:fillRect t="-4" r="-1111" b="10"/>
                </a:stretch>
              </a:blipFill>
            </p:spPr>
            <p:txBody>
              <a:bodyPr/>
              <a:lstStyle/>
              <a:p>
                <a:r>
                  <a:rPr lang="zh-CN" altLang="en-US">
                    <a:noFill/>
                  </a:rPr>
                  <a:t> </a:t>
                </a:r>
              </a:p>
            </p:txBody>
          </p:sp>
        </mc:Fallback>
      </mc:AlternateContent>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4"/>
          <a:stretch>
            <a:fillRect/>
          </a:stretch>
        </p:blipFill>
        <p:spPr>
          <a:xfrm>
            <a:off x="8681286" y="460895"/>
            <a:ext cx="3069843" cy="343430"/>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背景图案&#10;&#10;描述已自动生成"/>
          <p:cNvPicPr>
            <a:picLocks noChangeAspect="1"/>
          </p:cNvPicPr>
          <p:nvPr/>
        </p:nvPicPr>
        <p:blipFill rotWithShape="1">
          <a:blip r:embed="rId1"/>
          <a:srcRect l="8168" r="39446" b="59654"/>
          <a:stretch>
            <a:fillRect/>
          </a:stretch>
        </p:blipFill>
        <p:spPr>
          <a:xfrm rot="10800000">
            <a:off x="-75419" y="-4"/>
            <a:ext cx="12267417" cy="6858004"/>
          </a:xfrm>
          <a:prstGeom prst="rect">
            <a:avLst/>
          </a:prstGeom>
        </p:spPr>
      </p:pic>
      <p:pic>
        <p:nvPicPr>
          <p:cNvPr id="15" name="图片 1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13" name="标题 1"/>
          <p:cNvSpPr txBox="1"/>
          <p:nvPr/>
        </p:nvSpPr>
        <p:spPr>
          <a:xfrm>
            <a:off x="838200" y="79663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500" dirty="0">
                <a:solidFill>
                  <a:srgbClr val="00BF80"/>
                </a:solidFill>
                <a:latin typeface="HarmonyOS Sans SC"/>
                <a:ea typeface="HarmonyOS Sans SC Medium" pitchFamily="2" charset="-122"/>
              </a:rPr>
              <a:t>Problem C. Forest	</a:t>
            </a:r>
            <a:r>
              <a:rPr kumimoji="1" lang="zh-CN" altLang="en-US" sz="2400" dirty="0">
                <a:solidFill>
                  <a:srgbClr val="00BF80"/>
                </a:solidFill>
                <a:latin typeface="HarmonyOS Sans SC"/>
                <a:ea typeface="HarmonyOS Sans SC Medium" pitchFamily="2" charset="-122"/>
              </a:rPr>
              <a:t>示例代码</a:t>
            </a:r>
            <a:endParaRPr kumimoji="1" lang="zh-CN" altLang="en-US" sz="3500" dirty="0">
              <a:solidFill>
                <a:srgbClr val="00BF80"/>
              </a:solidFill>
              <a:ea typeface="HarmonyOS Sans SC Medium" pitchFamily="2" charset="-122"/>
            </a:endParaRPr>
          </a:p>
        </p:txBody>
      </p:sp>
      <p:sp>
        <p:nvSpPr>
          <p:cNvPr id="14" name="内容占位符 2"/>
          <p:cNvSpPr txBox="1"/>
          <p:nvPr/>
        </p:nvSpPr>
        <p:spPr>
          <a:xfrm>
            <a:off x="838200" y="1671516"/>
            <a:ext cx="10515600" cy="3465560"/>
          </a:xfrm>
          <a:prstGeom prst="rect">
            <a:avLst/>
          </a:prstGeom>
          <a:solidFill>
            <a:srgbClr val="333F5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altLang="zh-CN" sz="2000" dirty="0">
              <a:solidFill>
                <a:srgbClr val="D4D4D4"/>
              </a:solidFill>
              <a:latin typeface="Consolas" panose="020B0609020204030204" pitchFamily="49" charset="0"/>
              <a:ea typeface="思源黑体 CN Normal" panose="020B0400000000000000" pitchFamily="34" charset="-122"/>
            </a:endParaRPr>
          </a:p>
          <a:p>
            <a:pPr marL="514350" lvl="0" indent="-514350">
              <a:buFont typeface="+mj-lt"/>
              <a:buAutoNum type="arabicPeriod"/>
            </a:pPr>
            <a:r>
              <a:rPr lang="en-US" altLang="zh-CN" sz="2000" dirty="0">
                <a:solidFill>
                  <a:srgbClr val="C586C0"/>
                </a:solidFill>
                <a:latin typeface="Consolas" panose="020B0609020204030204" pitchFamily="49" charset="0"/>
                <a:ea typeface="思源黑体 CN Normal" panose="020B0400000000000000" pitchFamily="34" charset="-122"/>
              </a:rPr>
              <a:t>for</a:t>
            </a:r>
            <a:r>
              <a:rPr lang="en-US" altLang="zh-CN" sz="2000" dirty="0">
                <a:solidFill>
                  <a:srgbClr val="D4D4D4"/>
                </a:solidFill>
                <a:latin typeface="Consolas" panose="020B0609020204030204" pitchFamily="49" charset="0"/>
                <a:ea typeface="思源黑体 CN Normal" panose="020B0400000000000000" pitchFamily="34" charset="-122"/>
              </a:rPr>
              <a:t>(</a:t>
            </a:r>
            <a:r>
              <a:rPr lang="en-US" altLang="zh-CN" sz="2000" dirty="0">
                <a:solidFill>
                  <a:srgbClr val="569CD6"/>
                </a:solidFill>
                <a:latin typeface="Consolas" panose="020B0609020204030204" pitchFamily="49" charset="0"/>
                <a:ea typeface="思源黑体 CN Normal" panose="020B0400000000000000" pitchFamily="34" charset="-122"/>
              </a:rPr>
              <a:t>int</a:t>
            </a:r>
            <a:r>
              <a:rPr lang="en-US" altLang="zh-CN" sz="2000" dirty="0">
                <a:solidFill>
                  <a:srgbClr val="D4D4D4"/>
                </a:solidFill>
                <a:latin typeface="Consolas" panose="020B0609020204030204" pitchFamily="49" charset="0"/>
                <a:ea typeface="思源黑体 CN Normal" panose="020B0400000000000000" pitchFamily="34" charset="-122"/>
              </a:rPr>
              <a:t> S = </a:t>
            </a:r>
            <a:r>
              <a:rPr lang="en-US" altLang="zh-CN" sz="2000" dirty="0">
                <a:solidFill>
                  <a:srgbClr val="B5CEA8"/>
                </a:solidFill>
                <a:latin typeface="Consolas" panose="020B0609020204030204" pitchFamily="49" charset="0"/>
                <a:ea typeface="思源黑体 CN Normal" panose="020B0400000000000000" pitchFamily="34" charset="-122"/>
              </a:rPr>
              <a:t>1</a:t>
            </a:r>
            <a:r>
              <a:rPr lang="en-US" altLang="zh-CN" sz="2000" dirty="0">
                <a:solidFill>
                  <a:srgbClr val="D4D4D4"/>
                </a:solidFill>
                <a:latin typeface="Consolas" panose="020B0609020204030204" pitchFamily="49" charset="0"/>
                <a:ea typeface="思源黑体 CN Normal" panose="020B0400000000000000" pitchFamily="34" charset="-122"/>
              </a:rPr>
              <a:t>; S &lt; (</a:t>
            </a:r>
            <a:r>
              <a:rPr lang="en-US" altLang="zh-CN" sz="2000" dirty="0">
                <a:solidFill>
                  <a:srgbClr val="B5CEA8"/>
                </a:solidFill>
                <a:latin typeface="Consolas" panose="020B0609020204030204" pitchFamily="49" charset="0"/>
                <a:ea typeface="思源黑体 CN Normal" panose="020B0400000000000000" pitchFamily="34" charset="-122"/>
              </a:rPr>
              <a:t>1</a:t>
            </a:r>
            <a:r>
              <a:rPr lang="en-US" altLang="zh-CN" sz="2000" dirty="0">
                <a:solidFill>
                  <a:srgbClr val="D4D4D4"/>
                </a:solidFill>
                <a:latin typeface="Consolas" panose="020B0609020204030204" pitchFamily="49" charset="0"/>
                <a:ea typeface="思源黑体 CN Normal" panose="020B0400000000000000" pitchFamily="34" charset="-122"/>
              </a:rPr>
              <a:t> &lt;&lt; n); ++S){</a:t>
            </a:r>
            <a:endParaRPr lang="en-US" altLang="zh-CN" sz="2000" dirty="0">
              <a:solidFill>
                <a:srgbClr val="D4D4D4"/>
              </a:solidFill>
              <a:latin typeface="Consolas" panose="020B0609020204030204" pitchFamily="49" charset="0"/>
              <a:ea typeface="思源黑体 CN Normal" panose="020B0400000000000000" pitchFamily="34" charset="-122"/>
            </a:endParaRPr>
          </a:p>
          <a:p>
            <a:pPr marL="514350" lvl="0" indent="-514350">
              <a:buFont typeface="+mj-lt"/>
              <a:buAutoNum type="arabicPeriod"/>
            </a:pPr>
            <a:r>
              <a:rPr lang="en-US" altLang="zh-CN" sz="2000" dirty="0">
                <a:solidFill>
                  <a:srgbClr val="D4D4D4"/>
                </a:solidFill>
                <a:latin typeface="Consolas" panose="020B0609020204030204" pitchFamily="49" charset="0"/>
                <a:ea typeface="思源黑体 CN Normal" panose="020B0400000000000000" pitchFamily="34" charset="-122"/>
              </a:rPr>
              <a:t>    </a:t>
            </a:r>
            <a:r>
              <a:rPr lang="en-US" altLang="zh-CN" sz="2000" dirty="0">
                <a:solidFill>
                  <a:srgbClr val="569CD6"/>
                </a:solidFill>
                <a:latin typeface="Consolas" panose="020B0609020204030204" pitchFamily="49" charset="0"/>
                <a:ea typeface="思源黑体 CN Normal" panose="020B0400000000000000" pitchFamily="34" charset="-122"/>
              </a:rPr>
              <a:t>int</a:t>
            </a:r>
            <a:r>
              <a:rPr lang="en-US" altLang="zh-CN" sz="2000" dirty="0">
                <a:solidFill>
                  <a:srgbClr val="D4D4D4"/>
                </a:solidFill>
                <a:latin typeface="Consolas" panose="020B0609020204030204" pitchFamily="49" charset="0"/>
                <a:ea typeface="思源黑体 CN Normal" panose="020B0400000000000000" pitchFamily="34" charset="-122"/>
              </a:rPr>
              <a:t> low = </a:t>
            </a:r>
            <a:r>
              <a:rPr lang="en-US" altLang="zh-CN" sz="2000" dirty="0">
                <a:solidFill>
                  <a:srgbClr val="DCDCAA"/>
                </a:solidFill>
                <a:latin typeface="Consolas" panose="020B0609020204030204" pitchFamily="49" charset="0"/>
                <a:ea typeface="思源黑体 CN Normal" panose="020B0400000000000000" pitchFamily="34" charset="-122"/>
              </a:rPr>
              <a:t>__</a:t>
            </a:r>
            <a:r>
              <a:rPr lang="en-US" altLang="zh-CN" sz="2000" dirty="0" err="1">
                <a:solidFill>
                  <a:srgbClr val="DCDCAA"/>
                </a:solidFill>
                <a:latin typeface="Consolas" panose="020B0609020204030204" pitchFamily="49" charset="0"/>
                <a:ea typeface="思源黑体 CN Normal" panose="020B0400000000000000" pitchFamily="34" charset="-122"/>
              </a:rPr>
              <a:t>builtin_ctz</a:t>
            </a:r>
            <a:r>
              <a:rPr lang="en-US" altLang="zh-CN" sz="2000" dirty="0">
                <a:solidFill>
                  <a:srgbClr val="D4D4D4"/>
                </a:solidFill>
                <a:latin typeface="Consolas" panose="020B0609020204030204" pitchFamily="49" charset="0"/>
                <a:ea typeface="思源黑体 CN Normal" panose="020B0400000000000000" pitchFamily="34" charset="-122"/>
              </a:rPr>
              <a:t>(S);</a:t>
            </a:r>
            <a:endParaRPr lang="en-US" altLang="zh-CN" sz="2000" dirty="0">
              <a:solidFill>
                <a:srgbClr val="D4D4D4"/>
              </a:solidFill>
              <a:latin typeface="Consolas" panose="020B0609020204030204" pitchFamily="49" charset="0"/>
              <a:ea typeface="思源黑体 CN Normal" panose="020B0400000000000000" pitchFamily="34" charset="-122"/>
            </a:endParaRPr>
          </a:p>
          <a:p>
            <a:pPr marL="514350" lvl="0" indent="-514350">
              <a:buFont typeface="+mj-lt"/>
              <a:buAutoNum type="arabicPeriod"/>
            </a:pPr>
            <a:r>
              <a:rPr lang="en-US" altLang="zh-CN" sz="2000" dirty="0">
                <a:solidFill>
                  <a:srgbClr val="D4D4D4"/>
                </a:solidFill>
                <a:latin typeface="Consolas" panose="020B0609020204030204" pitchFamily="49" charset="0"/>
                <a:ea typeface="思源黑体 CN Normal" panose="020B0400000000000000" pitchFamily="34" charset="-122"/>
              </a:rPr>
              <a:t>    </a:t>
            </a:r>
            <a:r>
              <a:rPr lang="en-US" altLang="zh-CN" sz="2000" dirty="0">
                <a:solidFill>
                  <a:srgbClr val="9CDCFE"/>
                </a:solidFill>
                <a:latin typeface="Consolas" panose="020B0609020204030204" pitchFamily="49" charset="0"/>
                <a:ea typeface="思源黑体 CN Normal" panose="020B0400000000000000" pitchFamily="34" charset="-122"/>
              </a:rPr>
              <a:t>G</a:t>
            </a:r>
            <a:r>
              <a:rPr lang="en-US" altLang="zh-CN" sz="2000" dirty="0">
                <a:solidFill>
                  <a:srgbClr val="D4D4D4"/>
                </a:solidFill>
                <a:latin typeface="Consolas" panose="020B0609020204030204" pitchFamily="49" charset="0"/>
                <a:ea typeface="思源黑体 CN Normal" panose="020B0400000000000000" pitchFamily="34" charset="-122"/>
              </a:rPr>
              <a:t>[S] = </a:t>
            </a:r>
            <a:r>
              <a:rPr lang="en-US" altLang="zh-CN" sz="2000" dirty="0" err="1">
                <a:solidFill>
                  <a:srgbClr val="9CDCFE"/>
                </a:solidFill>
                <a:latin typeface="Consolas" panose="020B0609020204030204" pitchFamily="49" charset="0"/>
                <a:ea typeface="思源黑体 CN Normal" panose="020B0400000000000000" pitchFamily="34" charset="-122"/>
              </a:rPr>
              <a:t>cnte</a:t>
            </a:r>
            <a:r>
              <a:rPr lang="en-US" altLang="zh-CN" sz="2000" dirty="0">
                <a:solidFill>
                  <a:srgbClr val="D4D4D4"/>
                </a:solidFill>
                <a:latin typeface="Consolas" panose="020B0609020204030204" pitchFamily="49" charset="0"/>
                <a:ea typeface="思源黑体 CN Normal" panose="020B0400000000000000" pitchFamily="34" charset="-122"/>
              </a:rPr>
              <a:t>[S];</a:t>
            </a:r>
            <a:endParaRPr lang="en-US" altLang="zh-CN" sz="2000" dirty="0">
              <a:solidFill>
                <a:srgbClr val="D4D4D4"/>
              </a:solidFill>
              <a:latin typeface="Consolas" panose="020B0609020204030204" pitchFamily="49" charset="0"/>
              <a:ea typeface="思源黑体 CN Normal" panose="020B0400000000000000" pitchFamily="34" charset="-122"/>
            </a:endParaRPr>
          </a:p>
          <a:p>
            <a:pPr marL="514350" lvl="0" indent="-514350">
              <a:buFont typeface="+mj-lt"/>
              <a:buAutoNum type="arabicPeriod"/>
            </a:pPr>
            <a:r>
              <a:rPr lang="en-US" altLang="zh-CN" sz="2000" dirty="0">
                <a:solidFill>
                  <a:srgbClr val="D4D4D4"/>
                </a:solidFill>
                <a:latin typeface="Consolas" panose="020B0609020204030204" pitchFamily="49" charset="0"/>
                <a:ea typeface="思源黑体 CN Normal" panose="020B0400000000000000" pitchFamily="34" charset="-122"/>
              </a:rPr>
              <a:t>    </a:t>
            </a:r>
            <a:r>
              <a:rPr lang="en-US" altLang="zh-CN" sz="2000" dirty="0">
                <a:solidFill>
                  <a:srgbClr val="C586C0"/>
                </a:solidFill>
                <a:latin typeface="Consolas" panose="020B0609020204030204" pitchFamily="49" charset="0"/>
                <a:ea typeface="思源黑体 CN Normal" panose="020B0400000000000000" pitchFamily="34" charset="-122"/>
              </a:rPr>
              <a:t>for</a:t>
            </a:r>
            <a:r>
              <a:rPr lang="en-US" altLang="zh-CN" sz="2000" dirty="0">
                <a:solidFill>
                  <a:srgbClr val="D4D4D4"/>
                </a:solidFill>
                <a:latin typeface="Consolas" panose="020B0609020204030204" pitchFamily="49" charset="0"/>
                <a:ea typeface="思源黑体 CN Normal" panose="020B0400000000000000" pitchFamily="34" charset="-122"/>
              </a:rPr>
              <a:t>(</a:t>
            </a:r>
            <a:r>
              <a:rPr lang="en-US" altLang="zh-CN" sz="2000" dirty="0">
                <a:solidFill>
                  <a:srgbClr val="569CD6"/>
                </a:solidFill>
                <a:latin typeface="Consolas" panose="020B0609020204030204" pitchFamily="49" charset="0"/>
                <a:ea typeface="思源黑体 CN Normal" panose="020B0400000000000000" pitchFamily="34" charset="-122"/>
              </a:rPr>
              <a:t>int</a:t>
            </a:r>
            <a:r>
              <a:rPr lang="en-US" altLang="zh-CN" sz="2000" dirty="0">
                <a:solidFill>
                  <a:srgbClr val="D4D4D4"/>
                </a:solidFill>
                <a:latin typeface="Consolas" panose="020B0609020204030204" pitchFamily="49" charset="0"/>
                <a:ea typeface="思源黑体 CN Normal" panose="020B0400000000000000" pitchFamily="34" charset="-122"/>
              </a:rPr>
              <a:t> T = (S - </a:t>
            </a:r>
            <a:r>
              <a:rPr lang="en-US" altLang="zh-CN" sz="2000" dirty="0">
                <a:solidFill>
                  <a:srgbClr val="B5CEA8"/>
                </a:solidFill>
                <a:latin typeface="Consolas" panose="020B0609020204030204" pitchFamily="49" charset="0"/>
                <a:ea typeface="思源黑体 CN Normal" panose="020B0400000000000000" pitchFamily="34" charset="-122"/>
              </a:rPr>
              <a:t>1</a:t>
            </a:r>
            <a:r>
              <a:rPr lang="en-US" altLang="zh-CN" sz="2000" dirty="0">
                <a:solidFill>
                  <a:srgbClr val="D4D4D4"/>
                </a:solidFill>
                <a:latin typeface="Consolas" panose="020B0609020204030204" pitchFamily="49" charset="0"/>
                <a:ea typeface="思源黑体 CN Normal" panose="020B0400000000000000" pitchFamily="34" charset="-122"/>
              </a:rPr>
              <a:t>) &amp; S; T; (--T) &amp;= S) </a:t>
            </a:r>
            <a:r>
              <a:rPr lang="en-US" altLang="zh-CN" sz="2000" dirty="0">
                <a:solidFill>
                  <a:srgbClr val="C586C0"/>
                </a:solidFill>
                <a:latin typeface="Consolas" panose="020B0609020204030204" pitchFamily="49" charset="0"/>
                <a:ea typeface="思源黑体 CN Normal" panose="020B0400000000000000" pitchFamily="34" charset="-122"/>
              </a:rPr>
              <a:t>if</a:t>
            </a:r>
            <a:r>
              <a:rPr lang="en-US" altLang="zh-CN" sz="2000" dirty="0">
                <a:solidFill>
                  <a:srgbClr val="D4D4D4"/>
                </a:solidFill>
                <a:latin typeface="Consolas" panose="020B0609020204030204" pitchFamily="49" charset="0"/>
                <a:ea typeface="思源黑体 CN Normal" panose="020B0400000000000000" pitchFamily="34" charset="-122"/>
              </a:rPr>
              <a:t>(T &gt;&gt; low &amp; </a:t>
            </a:r>
            <a:r>
              <a:rPr lang="en-US" altLang="zh-CN" sz="2000" dirty="0">
                <a:solidFill>
                  <a:srgbClr val="B5CEA8"/>
                </a:solidFill>
                <a:latin typeface="Consolas" panose="020B0609020204030204" pitchFamily="49" charset="0"/>
                <a:ea typeface="思源黑体 CN Normal" panose="020B0400000000000000" pitchFamily="34" charset="-122"/>
              </a:rPr>
              <a:t>1</a:t>
            </a:r>
            <a:r>
              <a:rPr lang="en-US" altLang="zh-CN" sz="2000" dirty="0">
                <a:solidFill>
                  <a:srgbClr val="D4D4D4"/>
                </a:solidFill>
                <a:latin typeface="Consolas" panose="020B0609020204030204" pitchFamily="49" charset="0"/>
                <a:ea typeface="思源黑体 CN Normal" panose="020B0400000000000000" pitchFamily="34" charset="-122"/>
              </a:rPr>
              <a:t>){</a:t>
            </a:r>
            <a:endParaRPr lang="en-US" altLang="zh-CN" sz="2000" dirty="0">
              <a:solidFill>
                <a:srgbClr val="D4D4D4"/>
              </a:solidFill>
              <a:latin typeface="Consolas" panose="020B0609020204030204" pitchFamily="49" charset="0"/>
              <a:ea typeface="思源黑体 CN Normal" panose="020B0400000000000000" pitchFamily="34" charset="-122"/>
            </a:endParaRPr>
          </a:p>
          <a:p>
            <a:pPr marL="514350" lvl="0" indent="-514350">
              <a:buFont typeface="+mj-lt"/>
              <a:buAutoNum type="arabicPeriod"/>
            </a:pPr>
            <a:r>
              <a:rPr lang="en-US" altLang="zh-CN" sz="2000" dirty="0">
                <a:solidFill>
                  <a:srgbClr val="D4D4D4"/>
                </a:solidFill>
                <a:latin typeface="Consolas" panose="020B0609020204030204" pitchFamily="49" charset="0"/>
                <a:ea typeface="思源黑体 CN Normal" panose="020B0400000000000000" pitchFamily="34" charset="-122"/>
              </a:rPr>
              <a:t>        </a:t>
            </a:r>
            <a:r>
              <a:rPr lang="en-US" altLang="zh-CN" sz="2000" dirty="0">
                <a:solidFill>
                  <a:srgbClr val="9CDCFE"/>
                </a:solidFill>
                <a:latin typeface="Consolas" panose="020B0609020204030204" pitchFamily="49" charset="0"/>
                <a:ea typeface="思源黑体 CN Normal" panose="020B0400000000000000" pitchFamily="34" charset="-122"/>
              </a:rPr>
              <a:t>G</a:t>
            </a:r>
            <a:r>
              <a:rPr lang="en-US" altLang="zh-CN" sz="2000" dirty="0">
                <a:solidFill>
                  <a:srgbClr val="D4D4D4"/>
                </a:solidFill>
                <a:latin typeface="Consolas" panose="020B0609020204030204" pitchFamily="49" charset="0"/>
                <a:ea typeface="思源黑体 CN Normal" panose="020B0400000000000000" pitchFamily="34" charset="-122"/>
              </a:rPr>
              <a:t>[S] = (</a:t>
            </a:r>
            <a:r>
              <a:rPr lang="en-US" altLang="zh-CN" sz="2000" dirty="0">
                <a:solidFill>
                  <a:srgbClr val="9CDCFE"/>
                </a:solidFill>
                <a:latin typeface="Consolas" panose="020B0609020204030204" pitchFamily="49" charset="0"/>
                <a:ea typeface="思源黑体 CN Normal" panose="020B0400000000000000" pitchFamily="34" charset="-122"/>
              </a:rPr>
              <a:t>G</a:t>
            </a:r>
            <a:r>
              <a:rPr lang="en-US" altLang="zh-CN" sz="2000" dirty="0">
                <a:solidFill>
                  <a:srgbClr val="D4D4D4"/>
                </a:solidFill>
                <a:latin typeface="Consolas" panose="020B0609020204030204" pitchFamily="49" charset="0"/>
                <a:ea typeface="思源黑体 CN Normal" panose="020B0400000000000000" pitchFamily="34" charset="-122"/>
              </a:rPr>
              <a:t>[S] + (INF - </a:t>
            </a:r>
            <a:r>
              <a:rPr lang="en-US" altLang="zh-CN" sz="2000" dirty="0">
                <a:solidFill>
                  <a:srgbClr val="B5CEA8"/>
                </a:solidFill>
                <a:latin typeface="Consolas" panose="020B0609020204030204" pitchFamily="49" charset="0"/>
                <a:ea typeface="思源黑体 CN Normal" panose="020B0400000000000000" pitchFamily="34" charset="-122"/>
              </a:rPr>
              <a:t>1ll</a:t>
            </a:r>
            <a:r>
              <a:rPr lang="en-US" altLang="zh-CN" sz="2000" dirty="0">
                <a:solidFill>
                  <a:srgbClr val="D4D4D4"/>
                </a:solidFill>
                <a:latin typeface="Consolas" panose="020B0609020204030204" pitchFamily="49" charset="0"/>
                <a:ea typeface="思源黑体 CN Normal" panose="020B0400000000000000" pitchFamily="34" charset="-122"/>
              </a:rPr>
              <a:t>) * </a:t>
            </a:r>
            <a:r>
              <a:rPr lang="en-US" altLang="zh-CN" sz="2000" dirty="0">
                <a:solidFill>
                  <a:srgbClr val="9CDCFE"/>
                </a:solidFill>
                <a:latin typeface="Consolas" panose="020B0609020204030204" pitchFamily="49" charset="0"/>
                <a:ea typeface="思源黑体 CN Normal" panose="020B0400000000000000" pitchFamily="34" charset="-122"/>
              </a:rPr>
              <a:t>G</a:t>
            </a:r>
            <a:r>
              <a:rPr lang="en-US" altLang="zh-CN" sz="2000" dirty="0">
                <a:solidFill>
                  <a:srgbClr val="D4D4D4"/>
                </a:solidFill>
                <a:latin typeface="Consolas" panose="020B0609020204030204" pitchFamily="49" charset="0"/>
                <a:ea typeface="思源黑体 CN Normal" panose="020B0400000000000000" pitchFamily="34" charset="-122"/>
              </a:rPr>
              <a:t>[T] % MOD * </a:t>
            </a:r>
            <a:r>
              <a:rPr lang="en-US" altLang="zh-CN" sz="2000" dirty="0" err="1">
                <a:solidFill>
                  <a:srgbClr val="9CDCFE"/>
                </a:solidFill>
                <a:latin typeface="Consolas" panose="020B0609020204030204" pitchFamily="49" charset="0"/>
                <a:ea typeface="思源黑体 CN Normal" panose="020B0400000000000000" pitchFamily="34" charset="-122"/>
              </a:rPr>
              <a:t>cnte</a:t>
            </a:r>
            <a:r>
              <a:rPr lang="en-US" altLang="zh-CN" sz="2000" dirty="0">
                <a:solidFill>
                  <a:srgbClr val="D4D4D4"/>
                </a:solidFill>
                <a:latin typeface="Consolas" panose="020B0609020204030204" pitchFamily="49" charset="0"/>
                <a:ea typeface="思源黑体 CN Normal" panose="020B0400000000000000" pitchFamily="34" charset="-122"/>
              </a:rPr>
              <a:t>[S ^ T]) % MOD;</a:t>
            </a:r>
            <a:endParaRPr lang="en-US" altLang="zh-CN" sz="2000" dirty="0">
              <a:solidFill>
                <a:srgbClr val="D4D4D4"/>
              </a:solidFill>
              <a:latin typeface="Consolas" panose="020B0609020204030204" pitchFamily="49" charset="0"/>
              <a:ea typeface="思源黑体 CN Normal" panose="020B0400000000000000" pitchFamily="34" charset="-122"/>
            </a:endParaRPr>
          </a:p>
          <a:p>
            <a:pPr marL="514350" lvl="0" indent="-514350">
              <a:buFont typeface="+mj-lt"/>
              <a:buAutoNum type="arabicPeriod"/>
            </a:pPr>
            <a:r>
              <a:rPr lang="en-US" altLang="zh-CN" sz="2000" dirty="0">
                <a:solidFill>
                  <a:srgbClr val="D4D4D4"/>
                </a:solidFill>
                <a:latin typeface="Consolas" panose="020B0609020204030204" pitchFamily="49" charset="0"/>
                <a:ea typeface="思源黑体 CN Normal" panose="020B0400000000000000" pitchFamily="34" charset="-122"/>
              </a:rPr>
              <a:t>    }</a:t>
            </a:r>
            <a:endParaRPr lang="en-US" altLang="zh-CN" sz="2000" dirty="0">
              <a:solidFill>
                <a:srgbClr val="D4D4D4"/>
              </a:solidFill>
              <a:latin typeface="Consolas" panose="020B0609020204030204" pitchFamily="49" charset="0"/>
              <a:ea typeface="思源黑体 CN Normal" panose="020B0400000000000000" pitchFamily="34" charset="-122"/>
            </a:endParaRPr>
          </a:p>
          <a:p>
            <a:pPr marL="514350" lvl="0" indent="-514350">
              <a:buFont typeface="+mj-lt"/>
              <a:buAutoNum type="arabicPeriod"/>
            </a:pPr>
            <a:r>
              <a:rPr lang="en-US" altLang="zh-CN" sz="2000" dirty="0">
                <a:solidFill>
                  <a:srgbClr val="D4D4D4"/>
                </a:solidFill>
                <a:latin typeface="Consolas" panose="020B0609020204030204" pitchFamily="49" charset="0"/>
                <a:ea typeface="思源黑体 CN Normal" panose="020B0400000000000000" pitchFamily="34" charset="-122"/>
              </a:rPr>
              <a:t>}</a:t>
            </a:r>
            <a:endParaRPr lang="en-US" altLang="zh-CN" sz="2000" dirty="0">
              <a:solidFill>
                <a:srgbClr val="D4D4D4"/>
              </a:solidFill>
              <a:latin typeface="Consolas" panose="020B0609020204030204" pitchFamily="49" charset="0"/>
              <a:ea typeface="思源黑体 CN Normal" panose="020B0400000000000000" pitchFamily="34" charset="-122"/>
            </a:endParaRPr>
          </a:p>
          <a:p>
            <a:pPr marL="514350" lvl="0" indent="-514350">
              <a:buFont typeface="+mj-lt"/>
              <a:buAutoNum type="arabicPeriod"/>
            </a:pPr>
            <a:endParaRPr lang="zh-CN" altLang="en-US" dirty="0">
              <a:solidFill>
                <a:prstClr val="white"/>
              </a:solidFill>
              <a:ea typeface="思源黑体 CN Normal" panose="020B0400000000000000" pitchFamily="34" charset="-122"/>
            </a:endParaRPr>
          </a:p>
        </p:txBody>
      </p:sp>
      <p:sp>
        <p:nvSpPr>
          <p:cNvPr id="18" name="文本框 17"/>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19" name="文本框 18"/>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20"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3" name="图片 22"/>
          <p:cNvPicPr>
            <a:picLocks noChangeAspect="1"/>
          </p:cNvPicPr>
          <p:nvPr/>
        </p:nvPicPr>
        <p:blipFill>
          <a:blip r:embed="rId3"/>
          <a:stretch>
            <a:fillRect/>
          </a:stretch>
        </p:blipFill>
        <p:spPr>
          <a:xfrm>
            <a:off x="8681286" y="460895"/>
            <a:ext cx="3069843" cy="343430"/>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spTree>
  </p:cSld>
  <p:clrMapOvr>
    <a:masterClrMapping/>
  </p:clrMapOvr>
</p:sld>
</file>

<file path=ppt/tags/tag1.xml><?xml version="1.0" encoding="utf-8"?>
<p:tagLst xmlns:p="http://schemas.openxmlformats.org/presentationml/2006/main">
  <p:tag name="COMMONDATA" val="eyJoZGlkIjoiNDFlMTdhNmY4YzZiM2IwOWY5N2Q4NzY0MTdhN2VmZTIifQ=="/>
</p:tagLst>
</file>

<file path=ppt/theme/theme1.xml><?xml version="1.0" encoding="utf-8"?>
<a:theme xmlns:a="http://schemas.openxmlformats.org/drawingml/2006/main" name="Office 主题​​">
  <a:themeElements>
    <a:clrScheme name="牛客竞赛主题色">
      <a:dk1>
        <a:srgbClr val="000000"/>
      </a:dk1>
      <a:lt1>
        <a:srgbClr val="FFFFFF"/>
      </a:lt1>
      <a:dk2>
        <a:srgbClr val="44546A"/>
      </a:dk2>
      <a:lt2>
        <a:srgbClr val="E7E6E6"/>
      </a:lt2>
      <a:accent1>
        <a:srgbClr val="00BF80"/>
      </a:accent1>
      <a:accent2>
        <a:srgbClr val="FF7300"/>
      </a:accent2>
      <a:accent3>
        <a:srgbClr val="3280FF"/>
      </a:accent3>
      <a:accent4>
        <a:srgbClr val="FFC047"/>
      </a:accent4>
      <a:accent5>
        <a:srgbClr val="00BF80"/>
      </a:accent5>
      <a:accent6>
        <a:srgbClr val="00BF80"/>
      </a:accent6>
      <a:hlink>
        <a:srgbClr val="3280FF"/>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牛客竞赛主题色">
      <a:dk1>
        <a:srgbClr val="000000"/>
      </a:dk1>
      <a:lt1>
        <a:srgbClr val="FFFFFF"/>
      </a:lt1>
      <a:dk2>
        <a:srgbClr val="44546A"/>
      </a:dk2>
      <a:lt2>
        <a:srgbClr val="E7E6E6"/>
      </a:lt2>
      <a:accent1>
        <a:srgbClr val="00BF80"/>
      </a:accent1>
      <a:accent2>
        <a:srgbClr val="FF7300"/>
      </a:accent2>
      <a:accent3>
        <a:srgbClr val="3280FF"/>
      </a:accent3>
      <a:accent4>
        <a:srgbClr val="FFC047"/>
      </a:accent4>
      <a:accent5>
        <a:srgbClr val="00BF80"/>
      </a:accent5>
      <a:accent6>
        <a:srgbClr val="00BF80"/>
      </a:accent6>
      <a:hlink>
        <a:srgbClr val="3280FF"/>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9405</Words>
  <Application>WPS 演示</Application>
  <PresentationFormat>宽屏</PresentationFormat>
  <Paragraphs>517</Paragraphs>
  <Slides>49</Slides>
  <Notes>2</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49</vt:i4>
      </vt:variant>
    </vt:vector>
  </HeadingPairs>
  <TitlesOfParts>
    <vt:vector size="72" baseType="lpstr">
      <vt:lpstr>Arial</vt:lpstr>
      <vt:lpstr>宋体</vt:lpstr>
      <vt:lpstr>Wingdings</vt:lpstr>
      <vt:lpstr>HarmonyOS Sans SC Medium</vt:lpstr>
      <vt:lpstr>仿宋</vt:lpstr>
      <vt:lpstr>HarmonyOS Sans SC</vt:lpstr>
      <vt:lpstr>Segoe Print</vt:lpstr>
      <vt:lpstr>HarmonyOS Sans SC Light</vt:lpstr>
      <vt:lpstr>HarmonyOS Sans SC</vt:lpstr>
      <vt:lpstr>Cambria Math</vt:lpstr>
      <vt:lpstr>HarmonyOS Sans SC</vt:lpstr>
      <vt:lpstr>Consolas</vt:lpstr>
      <vt:lpstr>思源黑体 CN Normal</vt:lpstr>
      <vt:lpstr>思源黑体 CN Normal</vt:lpstr>
      <vt:lpstr>微软雅黑</vt:lpstr>
      <vt:lpstr>Arial Unicode MS</vt:lpstr>
      <vt:lpstr>等线</vt:lpstr>
      <vt:lpstr>HarmonyOS Sans SC Medium</vt:lpstr>
      <vt:lpstr>Calibri</vt:lpstr>
      <vt:lpstr>等线 Light</vt:lpstr>
      <vt:lpstr>黑体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abc</cp:lastModifiedBy>
  <cp:revision>162</cp:revision>
  <dcterms:created xsi:type="dcterms:W3CDTF">2022-06-10T07:53:00Z</dcterms:created>
  <dcterms:modified xsi:type="dcterms:W3CDTF">2022-08-04T01:53:14Z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0AE5C7235A7440448BE2790EB58AF756</vt:lpwstr>
  </property>
  <property fmtid="{D5CDD505-2E9C-101B-9397-08002B2CF9AE}" pid="3" name="KSOProductBuildVer">
    <vt:lpwstr>2052-11.1.0.12300</vt:lpwstr>
  </property>
</Properties>
</file>